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8" r:id="rId2"/>
    <p:sldId id="280" r:id="rId3"/>
    <p:sldId id="279" r:id="rId4"/>
    <p:sldId id="269" r:id="rId5"/>
    <p:sldId id="265" r:id="rId6"/>
    <p:sldId id="273" r:id="rId7"/>
    <p:sldId id="276" r:id="rId8"/>
    <p:sldId id="261" r:id="rId9"/>
    <p:sldId id="262" r:id="rId10"/>
    <p:sldId id="263" r:id="rId11"/>
    <p:sldId id="267" r:id="rId12"/>
    <p:sldId id="275" r:id="rId13"/>
    <p:sldId id="272" r:id="rId14"/>
    <p:sldId id="274" r:id="rId15"/>
    <p:sldId id="284" r:id="rId16"/>
    <p:sldId id="270" r:id="rId17"/>
    <p:sldId id="271" r:id="rId18"/>
    <p:sldId id="277" r:id="rId19"/>
    <p:sldId id="283"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81"/>
    <p:restoredTop sz="77157"/>
  </p:normalViewPr>
  <p:slideViewPr>
    <p:cSldViewPr snapToGrid="0">
      <p:cViewPr varScale="1">
        <p:scale>
          <a:sx n="82" d="100"/>
          <a:sy n="82" d="100"/>
        </p:scale>
        <p:origin x="544" y="16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suemaxwell\Desktop\cement&amp;%20incin%20-MV\Metro%20Van%20Solid%20Waste%20Stats%20-updated%20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Metro Vancouver</a:t>
            </a:r>
            <a:r>
              <a:rPr lang="en-US" baseline="0"/>
              <a:t> </a:t>
            </a:r>
            <a:r>
              <a:rPr lang="en-US"/>
              <a:t>Waste 2010-2020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'waste charts'!$A$2</c:f>
              <c:strCache>
                <c:ptCount val="1"/>
                <c:pt idx="0">
                  <c:v>WTE</c:v>
                </c:pt>
              </c:strCache>
            </c:strRef>
          </c:tx>
          <c:spPr>
            <a:solidFill>
              <a:schemeClr val="accent2">
                <a:lumMod val="75000"/>
              </a:schemeClr>
            </a:solidFill>
            <a:ln>
              <a:noFill/>
            </a:ln>
            <a:effectLst/>
          </c:spPr>
          <c:invertIfNegative val="0"/>
          <c:cat>
            <c:numRef>
              <c:f>'waste charts'!$B$1:$L$1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'waste charts'!$B$2:$L$2</c:f>
              <c:numCache>
                <c:formatCode>General</c:formatCode>
                <c:ptCount val="11"/>
                <c:pt idx="0">
                  <c:v>284468</c:v>
                </c:pt>
                <c:pt idx="1">
                  <c:v>281139</c:v>
                </c:pt>
                <c:pt idx="2">
                  <c:v>281260</c:v>
                </c:pt>
                <c:pt idx="3">
                  <c:v>280138</c:v>
                </c:pt>
                <c:pt idx="4">
                  <c:v>275260</c:v>
                </c:pt>
                <c:pt idx="5">
                  <c:v>256402</c:v>
                </c:pt>
                <c:pt idx="6">
                  <c:v>254256</c:v>
                </c:pt>
                <c:pt idx="7">
                  <c:v>259748</c:v>
                </c:pt>
                <c:pt idx="8">
                  <c:v>253126</c:v>
                </c:pt>
                <c:pt idx="9">
                  <c:v>253148</c:v>
                </c:pt>
                <c:pt idx="10">
                  <c:v>244362</c:v>
                </c:pt>
              </c:numCache>
            </c:numRef>
          </c:val>
          <c:extLst>
            <c:ext xmlns:c16="http://schemas.microsoft.com/office/drawing/2014/chart" uri="{C3380CC4-5D6E-409C-BE32-E72D297353CC}">
              <c16:uniqueId val="{00000000-09C1-D04B-82E9-20AE96BE797C}"/>
            </c:ext>
          </c:extLst>
        </c:ser>
        <c:ser>
          <c:idx val="1"/>
          <c:order val="1"/>
          <c:tx>
            <c:strRef>
              <c:f>'waste charts'!$A$3</c:f>
              <c:strCache>
                <c:ptCount val="1"/>
                <c:pt idx="0">
                  <c:v>Landfill (includes private)</c:v>
                </c:pt>
              </c:strCache>
            </c:strRef>
          </c:tx>
          <c:spPr>
            <a:solidFill>
              <a:schemeClr val="bg2">
                <a:lumMod val="75000"/>
              </a:schemeClr>
            </a:solidFill>
            <a:ln>
              <a:noFill/>
            </a:ln>
            <a:effectLst/>
          </c:spPr>
          <c:invertIfNegative val="0"/>
          <c:cat>
            <c:numRef>
              <c:f>'waste charts'!$B$1:$L$1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'waste charts'!$B$3:$L$3</c:f>
              <c:numCache>
                <c:formatCode>General</c:formatCode>
                <c:ptCount val="11"/>
                <c:pt idx="0">
                  <c:v>1270266</c:v>
                </c:pt>
                <c:pt idx="1">
                  <c:v>1299435</c:v>
                </c:pt>
                <c:pt idx="2">
                  <c:v>1354530</c:v>
                </c:pt>
                <c:pt idx="3">
                  <c:v>1223970</c:v>
                </c:pt>
                <c:pt idx="4">
                  <c:v>1189777</c:v>
                </c:pt>
                <c:pt idx="5">
                  <c:v>1116747</c:v>
                </c:pt>
                <c:pt idx="6">
                  <c:v>1122434</c:v>
                </c:pt>
                <c:pt idx="7">
                  <c:v>1152939</c:v>
                </c:pt>
                <c:pt idx="8">
                  <c:v>1121712</c:v>
                </c:pt>
                <c:pt idx="9">
                  <c:v>1104155</c:v>
                </c:pt>
                <c:pt idx="10">
                  <c:v>987163</c:v>
                </c:pt>
              </c:numCache>
            </c:numRef>
          </c:val>
          <c:extLst>
            <c:ext xmlns:c16="http://schemas.microsoft.com/office/drawing/2014/chart" uri="{C3380CC4-5D6E-409C-BE32-E72D297353CC}">
              <c16:uniqueId val="{00000001-09C1-D04B-82E9-20AE96BE797C}"/>
            </c:ext>
          </c:extLst>
        </c:ser>
        <c:dLbls>
          <c:showLegendKey val="0"/>
          <c:showVal val="0"/>
          <c:showCatName val="0"/>
          <c:showSerName val="0"/>
          <c:showPercent val="0"/>
          <c:showBubbleSize val="0"/>
        </c:dLbls>
        <c:gapWidth val="150"/>
        <c:overlap val="100"/>
        <c:axId val="455639728"/>
        <c:axId val="488447184"/>
      </c:barChart>
      <c:catAx>
        <c:axId val="45563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447184"/>
        <c:crosses val="autoZero"/>
        <c:auto val="1"/>
        <c:lblAlgn val="ctr"/>
        <c:lblOffset val="100"/>
        <c:noMultiLvlLbl val="0"/>
      </c:catAx>
      <c:valAx>
        <c:axId val="488447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639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_rels/data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4A3A6-643C-4033-933E-81D09377CDE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4C6EA7B-5301-41F3-9110-B9175BE3A635}">
      <dgm:prSet/>
      <dgm:spPr/>
      <dgm:t>
        <a:bodyPr/>
        <a:lstStyle/>
        <a:p>
          <a:pPr>
            <a:lnSpc>
              <a:spcPct val="100000"/>
            </a:lnSpc>
          </a:pPr>
          <a:r>
            <a:rPr lang="en-US"/>
            <a:t>Note: operating costs for landfill include capital costs, capital costs for LF are for maintaining closed Coquitlam site</a:t>
          </a:r>
        </a:p>
      </dgm:t>
    </dgm:pt>
    <dgm:pt modelId="{E1737FE8-2E22-4E94-B33A-F65A5FD2C840}" type="parTrans" cxnId="{5C97634A-B1C0-4779-AF83-78230A6E7C30}">
      <dgm:prSet/>
      <dgm:spPr/>
      <dgm:t>
        <a:bodyPr/>
        <a:lstStyle/>
        <a:p>
          <a:endParaRPr lang="en-US"/>
        </a:p>
      </dgm:t>
    </dgm:pt>
    <dgm:pt modelId="{F01CFA11-D58E-4A9A-A61A-F5D4D4BC2F09}" type="sibTrans" cxnId="{5C97634A-B1C0-4779-AF83-78230A6E7C30}">
      <dgm:prSet/>
      <dgm:spPr/>
      <dgm:t>
        <a:bodyPr/>
        <a:lstStyle/>
        <a:p>
          <a:endParaRPr lang="en-US"/>
        </a:p>
      </dgm:t>
    </dgm:pt>
    <dgm:pt modelId="{769B495E-F3C1-48F0-8A75-5055EBCEA396}">
      <dgm:prSet/>
      <dgm:spPr/>
      <dgm:t>
        <a:bodyPr/>
        <a:lstStyle/>
        <a:p>
          <a:pPr>
            <a:lnSpc>
              <a:spcPct val="100000"/>
            </a:lnSpc>
          </a:pPr>
          <a:r>
            <a:rPr lang="en-US"/>
            <a:t>Costs for WTE do not include the $2.5 M spent trying to pursue new WTE</a:t>
          </a:r>
        </a:p>
      </dgm:t>
    </dgm:pt>
    <dgm:pt modelId="{3ACCDCCC-BC09-4275-81B8-70A13942D225}" type="parTrans" cxnId="{F788BCBC-27CA-4017-B5A2-205E3A66C2DE}">
      <dgm:prSet/>
      <dgm:spPr/>
      <dgm:t>
        <a:bodyPr/>
        <a:lstStyle/>
        <a:p>
          <a:endParaRPr lang="en-US"/>
        </a:p>
      </dgm:t>
    </dgm:pt>
    <dgm:pt modelId="{E150054D-8A19-4B3B-B28E-65FA801BDB1F}" type="sibTrans" cxnId="{F788BCBC-27CA-4017-B5A2-205E3A66C2DE}">
      <dgm:prSet/>
      <dgm:spPr/>
      <dgm:t>
        <a:bodyPr/>
        <a:lstStyle/>
        <a:p>
          <a:endParaRPr lang="en-US"/>
        </a:p>
      </dgm:t>
    </dgm:pt>
    <dgm:pt modelId="{10613AE9-AAB5-478D-A4A4-85CF4D6D3033}" type="pres">
      <dgm:prSet presAssocID="{8684A3A6-643C-4033-933E-81D09377CDE8}" presName="root" presStyleCnt="0">
        <dgm:presLayoutVars>
          <dgm:dir/>
          <dgm:resizeHandles val="exact"/>
        </dgm:presLayoutVars>
      </dgm:prSet>
      <dgm:spPr/>
    </dgm:pt>
    <dgm:pt modelId="{9666F336-D543-4A3E-81FA-B619ACD03DF7}" type="pres">
      <dgm:prSet presAssocID="{84C6EA7B-5301-41F3-9110-B9175BE3A635}" presName="compNode" presStyleCnt="0"/>
      <dgm:spPr/>
    </dgm:pt>
    <dgm:pt modelId="{24D79947-383E-4615-9EA6-5F40393BF4D9}" type="pres">
      <dgm:prSet presAssocID="{84C6EA7B-5301-41F3-9110-B9175BE3A635}" presName="bgRect" presStyleLbl="bgShp" presStyleIdx="0" presStyleCnt="2"/>
      <dgm:spPr/>
    </dgm:pt>
    <dgm:pt modelId="{4D3BEA69-61F8-4BCE-8459-0A7096B4BBA7}" type="pres">
      <dgm:prSet presAssocID="{84C6EA7B-5301-41F3-9110-B9175BE3A63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ble"/>
        </a:ext>
      </dgm:extLst>
    </dgm:pt>
    <dgm:pt modelId="{A4EC5D4F-4284-406D-9051-D01ADDDE5115}" type="pres">
      <dgm:prSet presAssocID="{84C6EA7B-5301-41F3-9110-B9175BE3A635}" presName="spaceRect" presStyleCnt="0"/>
      <dgm:spPr/>
    </dgm:pt>
    <dgm:pt modelId="{9B8F578D-40CD-4E2E-B9C1-33D957CCFBCE}" type="pres">
      <dgm:prSet presAssocID="{84C6EA7B-5301-41F3-9110-B9175BE3A635}" presName="parTx" presStyleLbl="revTx" presStyleIdx="0" presStyleCnt="2">
        <dgm:presLayoutVars>
          <dgm:chMax val="0"/>
          <dgm:chPref val="0"/>
        </dgm:presLayoutVars>
      </dgm:prSet>
      <dgm:spPr/>
    </dgm:pt>
    <dgm:pt modelId="{027738B6-4B00-42C9-8CCF-A92D11306E7A}" type="pres">
      <dgm:prSet presAssocID="{F01CFA11-D58E-4A9A-A61A-F5D4D4BC2F09}" presName="sibTrans" presStyleCnt="0"/>
      <dgm:spPr/>
    </dgm:pt>
    <dgm:pt modelId="{9DE3AACF-5731-4AB9-AF38-299C811AE919}" type="pres">
      <dgm:prSet presAssocID="{769B495E-F3C1-48F0-8A75-5055EBCEA396}" presName="compNode" presStyleCnt="0"/>
      <dgm:spPr/>
    </dgm:pt>
    <dgm:pt modelId="{C6680ED2-5BB3-409F-AB05-41EC33154319}" type="pres">
      <dgm:prSet presAssocID="{769B495E-F3C1-48F0-8A75-5055EBCEA396}" presName="bgRect" presStyleLbl="bgShp" presStyleIdx="1" presStyleCnt="2"/>
      <dgm:spPr/>
    </dgm:pt>
    <dgm:pt modelId="{BC632C1D-F00A-4F96-9222-23C2690029A5}" type="pres">
      <dgm:prSet presAssocID="{769B495E-F3C1-48F0-8A75-5055EBCEA39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4DCA36A0-18BB-4839-95F8-7626D844EB67}" type="pres">
      <dgm:prSet presAssocID="{769B495E-F3C1-48F0-8A75-5055EBCEA396}" presName="spaceRect" presStyleCnt="0"/>
      <dgm:spPr/>
    </dgm:pt>
    <dgm:pt modelId="{7255A288-5DAF-4FC1-AEA4-79B2657929A2}" type="pres">
      <dgm:prSet presAssocID="{769B495E-F3C1-48F0-8A75-5055EBCEA396}" presName="parTx" presStyleLbl="revTx" presStyleIdx="1" presStyleCnt="2">
        <dgm:presLayoutVars>
          <dgm:chMax val="0"/>
          <dgm:chPref val="0"/>
        </dgm:presLayoutVars>
      </dgm:prSet>
      <dgm:spPr/>
    </dgm:pt>
  </dgm:ptLst>
  <dgm:cxnLst>
    <dgm:cxn modelId="{874EA135-307C-4868-8253-0F5CDE03F069}" type="presOf" srcId="{8684A3A6-643C-4033-933E-81D09377CDE8}" destId="{10613AE9-AAB5-478D-A4A4-85CF4D6D3033}" srcOrd="0" destOrd="0" presId="urn:microsoft.com/office/officeart/2018/2/layout/IconVerticalSolidList"/>
    <dgm:cxn modelId="{F1593D4A-CA5A-4C9E-8643-E83E7B00F5D7}" type="presOf" srcId="{84C6EA7B-5301-41F3-9110-B9175BE3A635}" destId="{9B8F578D-40CD-4E2E-B9C1-33D957CCFBCE}" srcOrd="0" destOrd="0" presId="urn:microsoft.com/office/officeart/2018/2/layout/IconVerticalSolidList"/>
    <dgm:cxn modelId="{5C97634A-B1C0-4779-AF83-78230A6E7C30}" srcId="{8684A3A6-643C-4033-933E-81D09377CDE8}" destId="{84C6EA7B-5301-41F3-9110-B9175BE3A635}" srcOrd="0" destOrd="0" parTransId="{E1737FE8-2E22-4E94-B33A-F65A5FD2C840}" sibTransId="{F01CFA11-D58E-4A9A-A61A-F5D4D4BC2F09}"/>
    <dgm:cxn modelId="{52963F7A-E47E-4675-A3AB-C0EB8E569B63}" type="presOf" srcId="{769B495E-F3C1-48F0-8A75-5055EBCEA396}" destId="{7255A288-5DAF-4FC1-AEA4-79B2657929A2}" srcOrd="0" destOrd="0" presId="urn:microsoft.com/office/officeart/2018/2/layout/IconVerticalSolidList"/>
    <dgm:cxn modelId="{F788BCBC-27CA-4017-B5A2-205E3A66C2DE}" srcId="{8684A3A6-643C-4033-933E-81D09377CDE8}" destId="{769B495E-F3C1-48F0-8A75-5055EBCEA396}" srcOrd="1" destOrd="0" parTransId="{3ACCDCCC-BC09-4275-81B8-70A13942D225}" sibTransId="{E150054D-8A19-4B3B-B28E-65FA801BDB1F}"/>
    <dgm:cxn modelId="{680CDB98-DD87-478F-9097-030147AB2258}" type="presParOf" srcId="{10613AE9-AAB5-478D-A4A4-85CF4D6D3033}" destId="{9666F336-D543-4A3E-81FA-B619ACD03DF7}" srcOrd="0" destOrd="0" presId="urn:microsoft.com/office/officeart/2018/2/layout/IconVerticalSolidList"/>
    <dgm:cxn modelId="{17BE025D-593B-4A7C-8099-FAAF5B806259}" type="presParOf" srcId="{9666F336-D543-4A3E-81FA-B619ACD03DF7}" destId="{24D79947-383E-4615-9EA6-5F40393BF4D9}" srcOrd="0" destOrd="0" presId="urn:microsoft.com/office/officeart/2018/2/layout/IconVerticalSolidList"/>
    <dgm:cxn modelId="{ADA94670-BB10-46AD-BEA2-8EE2198327B2}" type="presParOf" srcId="{9666F336-D543-4A3E-81FA-B619ACD03DF7}" destId="{4D3BEA69-61F8-4BCE-8459-0A7096B4BBA7}" srcOrd="1" destOrd="0" presId="urn:microsoft.com/office/officeart/2018/2/layout/IconVerticalSolidList"/>
    <dgm:cxn modelId="{6E230346-5272-4B7D-BA60-399918636C23}" type="presParOf" srcId="{9666F336-D543-4A3E-81FA-B619ACD03DF7}" destId="{A4EC5D4F-4284-406D-9051-D01ADDDE5115}" srcOrd="2" destOrd="0" presId="urn:microsoft.com/office/officeart/2018/2/layout/IconVerticalSolidList"/>
    <dgm:cxn modelId="{5184FCED-6690-4172-9571-4C9E7A18F5C6}" type="presParOf" srcId="{9666F336-D543-4A3E-81FA-B619ACD03DF7}" destId="{9B8F578D-40CD-4E2E-B9C1-33D957CCFBCE}" srcOrd="3" destOrd="0" presId="urn:microsoft.com/office/officeart/2018/2/layout/IconVerticalSolidList"/>
    <dgm:cxn modelId="{6F981FB4-79E5-45EA-86E1-95CB268EA172}" type="presParOf" srcId="{10613AE9-AAB5-478D-A4A4-85CF4D6D3033}" destId="{027738B6-4B00-42C9-8CCF-A92D11306E7A}" srcOrd="1" destOrd="0" presId="urn:microsoft.com/office/officeart/2018/2/layout/IconVerticalSolidList"/>
    <dgm:cxn modelId="{385ED527-4C69-4F8E-A25B-B0CCC622FFB5}" type="presParOf" srcId="{10613AE9-AAB5-478D-A4A4-85CF4D6D3033}" destId="{9DE3AACF-5731-4AB9-AF38-299C811AE919}" srcOrd="2" destOrd="0" presId="urn:microsoft.com/office/officeart/2018/2/layout/IconVerticalSolidList"/>
    <dgm:cxn modelId="{008799F1-3081-49C9-80AF-A0B0028FC4D1}" type="presParOf" srcId="{9DE3AACF-5731-4AB9-AF38-299C811AE919}" destId="{C6680ED2-5BB3-409F-AB05-41EC33154319}" srcOrd="0" destOrd="0" presId="urn:microsoft.com/office/officeart/2018/2/layout/IconVerticalSolidList"/>
    <dgm:cxn modelId="{61A14FB4-9509-4426-BCB8-5584F19A4DE7}" type="presParOf" srcId="{9DE3AACF-5731-4AB9-AF38-299C811AE919}" destId="{BC632C1D-F00A-4F96-9222-23C2690029A5}" srcOrd="1" destOrd="0" presId="urn:microsoft.com/office/officeart/2018/2/layout/IconVerticalSolidList"/>
    <dgm:cxn modelId="{9BAA1CA8-0CEB-42F1-B086-362E902878E9}" type="presParOf" srcId="{9DE3AACF-5731-4AB9-AF38-299C811AE919}" destId="{4DCA36A0-18BB-4839-95F8-7626D844EB67}" srcOrd="2" destOrd="0" presId="urn:microsoft.com/office/officeart/2018/2/layout/IconVerticalSolidList"/>
    <dgm:cxn modelId="{1BF6F5B9-6074-4405-91AF-B702A5C68AE0}" type="presParOf" srcId="{9DE3AACF-5731-4AB9-AF38-299C811AE919}" destId="{7255A288-5DAF-4FC1-AEA4-79B2657929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512EF2-FE70-4400-9F5B-D27F10779FD9}"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4363B269-896D-46C4-9A2D-9FA4176CB7D9}">
      <dgm:prSet/>
      <dgm:spPr/>
      <dgm:t>
        <a:bodyPr/>
        <a:lstStyle/>
        <a:p>
          <a:pPr rtl="0"/>
          <a:r>
            <a:rPr lang="en-US" dirty="0"/>
            <a:t>Landfill operating costs up 4% (2010-20)</a:t>
          </a:r>
          <a:r>
            <a:rPr lang="en-US" dirty="0">
              <a:latin typeface="Calibri Light" panose="020F0302020204030204"/>
            </a:rPr>
            <a:t>      </a:t>
          </a:r>
          <a:r>
            <a:rPr lang="en-US" dirty="0"/>
            <a:t> (10% by 2027)</a:t>
          </a:r>
        </a:p>
      </dgm:t>
    </dgm:pt>
    <dgm:pt modelId="{5AA7B6ED-3625-4E3A-93D4-B5AAB0F40BEA}" type="parTrans" cxnId="{3904ABD7-2E24-4777-88E2-B36C93A42197}">
      <dgm:prSet/>
      <dgm:spPr/>
      <dgm:t>
        <a:bodyPr/>
        <a:lstStyle/>
        <a:p>
          <a:endParaRPr lang="en-US"/>
        </a:p>
      </dgm:t>
    </dgm:pt>
    <dgm:pt modelId="{12082284-C4BC-4D66-B363-C4EB0C41B004}" type="sibTrans" cxnId="{3904ABD7-2E24-4777-88E2-B36C93A42197}">
      <dgm:prSet/>
      <dgm:spPr/>
      <dgm:t>
        <a:bodyPr/>
        <a:lstStyle/>
        <a:p>
          <a:endParaRPr lang="en-US"/>
        </a:p>
      </dgm:t>
    </dgm:pt>
    <dgm:pt modelId="{5FD7C135-3A60-4E16-87EE-F145F812F1FC}">
      <dgm:prSet/>
      <dgm:spPr/>
      <dgm:t>
        <a:bodyPr/>
        <a:lstStyle/>
        <a:p>
          <a:pPr rtl="0"/>
          <a:r>
            <a:rPr lang="en-US" dirty="0"/>
            <a:t>WTE operating costs up 22%</a:t>
          </a:r>
          <a:r>
            <a:rPr lang="en-US" dirty="0">
              <a:latin typeface="Calibri Light" panose="020F0302020204030204"/>
            </a:rPr>
            <a:t>                           </a:t>
          </a:r>
          <a:r>
            <a:rPr lang="en-US" dirty="0"/>
            <a:t> (74% by 2027)</a:t>
          </a:r>
        </a:p>
      </dgm:t>
    </dgm:pt>
    <dgm:pt modelId="{B5D20E12-948C-4E00-805F-CD59BD7603ED}" type="parTrans" cxnId="{9CC15A11-CCFC-4603-9324-F8397E9891EA}">
      <dgm:prSet/>
      <dgm:spPr/>
      <dgm:t>
        <a:bodyPr/>
        <a:lstStyle/>
        <a:p>
          <a:endParaRPr lang="en-US"/>
        </a:p>
      </dgm:t>
    </dgm:pt>
    <dgm:pt modelId="{0B1DF5A1-49A1-42D8-A641-070B86E39653}" type="sibTrans" cxnId="{9CC15A11-CCFC-4603-9324-F8397E9891EA}">
      <dgm:prSet/>
      <dgm:spPr/>
      <dgm:t>
        <a:bodyPr/>
        <a:lstStyle/>
        <a:p>
          <a:endParaRPr lang="en-US"/>
        </a:p>
      </dgm:t>
    </dgm:pt>
    <dgm:pt modelId="{00FEBB99-AA47-46D3-B73B-F44C6FF84D10}">
      <dgm:prSet/>
      <dgm:spPr/>
      <dgm:t>
        <a:bodyPr/>
        <a:lstStyle/>
        <a:p>
          <a:r>
            <a:rPr lang="en-US" dirty="0"/>
            <a:t>Increasing central costs in budget means less in solid waste budget for reduction work</a:t>
          </a:r>
        </a:p>
      </dgm:t>
    </dgm:pt>
    <dgm:pt modelId="{49AAC7EF-D2E0-4474-BEE6-E5BDF6C356DD}" type="parTrans" cxnId="{52CB6105-6255-4E24-A3E8-60C041A32BB0}">
      <dgm:prSet/>
      <dgm:spPr/>
      <dgm:t>
        <a:bodyPr/>
        <a:lstStyle/>
        <a:p>
          <a:endParaRPr lang="en-US"/>
        </a:p>
      </dgm:t>
    </dgm:pt>
    <dgm:pt modelId="{76BD3F4E-7897-4ABE-B980-EA41723EBC38}" type="sibTrans" cxnId="{52CB6105-6255-4E24-A3E8-60C041A32BB0}">
      <dgm:prSet/>
      <dgm:spPr/>
      <dgm:t>
        <a:bodyPr/>
        <a:lstStyle/>
        <a:p>
          <a:endParaRPr lang="en-US"/>
        </a:p>
      </dgm:t>
    </dgm:pt>
    <dgm:pt modelId="{08E3D79E-C410-4C65-BD58-26F8327CA418}" type="pres">
      <dgm:prSet presAssocID="{71512EF2-FE70-4400-9F5B-D27F10779FD9}" presName="root" presStyleCnt="0">
        <dgm:presLayoutVars>
          <dgm:dir/>
          <dgm:resizeHandles val="exact"/>
        </dgm:presLayoutVars>
      </dgm:prSet>
      <dgm:spPr/>
    </dgm:pt>
    <dgm:pt modelId="{2C56DC0A-9FD4-43A6-9B71-A27D5913A03D}" type="pres">
      <dgm:prSet presAssocID="{4363B269-896D-46C4-9A2D-9FA4176CB7D9}" presName="compNode" presStyleCnt="0"/>
      <dgm:spPr/>
    </dgm:pt>
    <dgm:pt modelId="{4FAA6D1F-4858-435A-AB92-ABFA5D30FD1C}" type="pres">
      <dgm:prSet presAssocID="{4363B269-896D-46C4-9A2D-9FA4176CB7D9}" presName="bgRect" presStyleLbl="bgShp" presStyleIdx="0" presStyleCnt="3"/>
      <dgm:spPr/>
    </dgm:pt>
    <dgm:pt modelId="{31E0836D-8FA4-49EC-B164-3AC075B2DCA4}" type="pres">
      <dgm:prSet presAssocID="{4363B269-896D-46C4-9A2D-9FA4176CB7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rbage"/>
        </a:ext>
      </dgm:extLst>
    </dgm:pt>
    <dgm:pt modelId="{25294A0F-D9A0-4EC4-997C-EC5192F1E3E3}" type="pres">
      <dgm:prSet presAssocID="{4363B269-896D-46C4-9A2D-9FA4176CB7D9}" presName="spaceRect" presStyleCnt="0"/>
      <dgm:spPr/>
    </dgm:pt>
    <dgm:pt modelId="{DD524189-F49A-4C67-86E0-EB3FD59E955B}" type="pres">
      <dgm:prSet presAssocID="{4363B269-896D-46C4-9A2D-9FA4176CB7D9}" presName="parTx" presStyleLbl="revTx" presStyleIdx="0" presStyleCnt="3">
        <dgm:presLayoutVars>
          <dgm:chMax val="0"/>
          <dgm:chPref val="0"/>
        </dgm:presLayoutVars>
      </dgm:prSet>
      <dgm:spPr/>
    </dgm:pt>
    <dgm:pt modelId="{B47559AB-E6F2-4038-8002-BB42BE2F6D54}" type="pres">
      <dgm:prSet presAssocID="{12082284-C4BC-4D66-B363-C4EB0C41B004}" presName="sibTrans" presStyleCnt="0"/>
      <dgm:spPr/>
    </dgm:pt>
    <dgm:pt modelId="{B4D12261-CEA4-4CF7-9C6A-DE92A1883A10}" type="pres">
      <dgm:prSet presAssocID="{5FD7C135-3A60-4E16-87EE-F145F812F1FC}" presName="compNode" presStyleCnt="0"/>
      <dgm:spPr/>
    </dgm:pt>
    <dgm:pt modelId="{BEC3B267-D687-4D93-9742-788D511C86DC}" type="pres">
      <dgm:prSet presAssocID="{5FD7C135-3A60-4E16-87EE-F145F812F1FC}" presName="bgRect" presStyleLbl="bgShp" presStyleIdx="1" presStyleCnt="3"/>
      <dgm:spPr/>
    </dgm:pt>
    <dgm:pt modelId="{7723C7BB-BAC4-4314-8C08-3BC853034841}" type="pres">
      <dgm:prSet presAssocID="{5FD7C135-3A60-4E16-87EE-F145F812F1F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ffic cone"/>
        </a:ext>
      </dgm:extLst>
    </dgm:pt>
    <dgm:pt modelId="{DC1BDB63-073F-4AF3-A8F4-FB1C68CD0BC6}" type="pres">
      <dgm:prSet presAssocID="{5FD7C135-3A60-4E16-87EE-F145F812F1FC}" presName="spaceRect" presStyleCnt="0"/>
      <dgm:spPr/>
    </dgm:pt>
    <dgm:pt modelId="{A05BB194-0560-4D3B-8ECA-777968342489}" type="pres">
      <dgm:prSet presAssocID="{5FD7C135-3A60-4E16-87EE-F145F812F1FC}" presName="parTx" presStyleLbl="revTx" presStyleIdx="1" presStyleCnt="3">
        <dgm:presLayoutVars>
          <dgm:chMax val="0"/>
          <dgm:chPref val="0"/>
        </dgm:presLayoutVars>
      </dgm:prSet>
      <dgm:spPr/>
    </dgm:pt>
    <dgm:pt modelId="{1B671A7E-7084-4872-8C85-281BAECF8114}" type="pres">
      <dgm:prSet presAssocID="{0B1DF5A1-49A1-42D8-A641-070B86E39653}" presName="sibTrans" presStyleCnt="0"/>
      <dgm:spPr/>
    </dgm:pt>
    <dgm:pt modelId="{68E0B575-A380-4A48-BC1A-97D3C769333B}" type="pres">
      <dgm:prSet presAssocID="{00FEBB99-AA47-46D3-B73B-F44C6FF84D10}" presName="compNode" presStyleCnt="0"/>
      <dgm:spPr/>
    </dgm:pt>
    <dgm:pt modelId="{01B4EE8E-67E5-43C1-9C57-331275101300}" type="pres">
      <dgm:prSet presAssocID="{00FEBB99-AA47-46D3-B73B-F44C6FF84D10}" presName="bgRect" presStyleLbl="bgShp" presStyleIdx="2" presStyleCnt="3"/>
      <dgm:spPr/>
    </dgm:pt>
    <dgm:pt modelId="{5036266E-BE27-4CF2-B1E6-07DC39C6AD60}" type="pres">
      <dgm:prSet presAssocID="{00FEBB99-AA47-46D3-B73B-F44C6FF84D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8FCE2E64-08C9-4EC3-A3F1-8F2EBBDBE12C}" type="pres">
      <dgm:prSet presAssocID="{00FEBB99-AA47-46D3-B73B-F44C6FF84D10}" presName="spaceRect" presStyleCnt="0"/>
      <dgm:spPr/>
    </dgm:pt>
    <dgm:pt modelId="{13F3E942-EA09-42C5-BDC3-F4B2CA18BE25}" type="pres">
      <dgm:prSet presAssocID="{00FEBB99-AA47-46D3-B73B-F44C6FF84D10}" presName="parTx" presStyleLbl="revTx" presStyleIdx="2" presStyleCnt="3">
        <dgm:presLayoutVars>
          <dgm:chMax val="0"/>
          <dgm:chPref val="0"/>
        </dgm:presLayoutVars>
      </dgm:prSet>
      <dgm:spPr/>
    </dgm:pt>
  </dgm:ptLst>
  <dgm:cxnLst>
    <dgm:cxn modelId="{52CB6105-6255-4E24-A3E8-60C041A32BB0}" srcId="{71512EF2-FE70-4400-9F5B-D27F10779FD9}" destId="{00FEBB99-AA47-46D3-B73B-F44C6FF84D10}" srcOrd="2" destOrd="0" parTransId="{49AAC7EF-D2E0-4474-BEE6-E5BDF6C356DD}" sibTransId="{76BD3F4E-7897-4ABE-B980-EA41723EBC38}"/>
    <dgm:cxn modelId="{9CC15A11-CCFC-4603-9324-F8397E9891EA}" srcId="{71512EF2-FE70-4400-9F5B-D27F10779FD9}" destId="{5FD7C135-3A60-4E16-87EE-F145F812F1FC}" srcOrd="1" destOrd="0" parTransId="{B5D20E12-948C-4E00-805F-CD59BD7603ED}" sibTransId="{0B1DF5A1-49A1-42D8-A641-070B86E39653}"/>
    <dgm:cxn modelId="{1D6D0012-3A55-4644-B737-6439CBAF09DB}" type="presOf" srcId="{00FEBB99-AA47-46D3-B73B-F44C6FF84D10}" destId="{13F3E942-EA09-42C5-BDC3-F4B2CA18BE25}" srcOrd="0" destOrd="0" presId="urn:microsoft.com/office/officeart/2018/2/layout/IconVerticalSolidList"/>
    <dgm:cxn modelId="{45DD4834-E757-41C7-9AF8-3FCD5FC9AE41}" type="presOf" srcId="{5FD7C135-3A60-4E16-87EE-F145F812F1FC}" destId="{A05BB194-0560-4D3B-8ECA-777968342489}" srcOrd="0" destOrd="0" presId="urn:microsoft.com/office/officeart/2018/2/layout/IconVerticalSolidList"/>
    <dgm:cxn modelId="{9D036975-B351-4579-BBB9-045D1B1BCBD0}" type="presOf" srcId="{71512EF2-FE70-4400-9F5B-D27F10779FD9}" destId="{08E3D79E-C410-4C65-BD58-26F8327CA418}" srcOrd="0" destOrd="0" presId="urn:microsoft.com/office/officeart/2018/2/layout/IconVerticalSolidList"/>
    <dgm:cxn modelId="{3904ABD7-2E24-4777-88E2-B36C93A42197}" srcId="{71512EF2-FE70-4400-9F5B-D27F10779FD9}" destId="{4363B269-896D-46C4-9A2D-9FA4176CB7D9}" srcOrd="0" destOrd="0" parTransId="{5AA7B6ED-3625-4E3A-93D4-B5AAB0F40BEA}" sibTransId="{12082284-C4BC-4D66-B363-C4EB0C41B004}"/>
    <dgm:cxn modelId="{E6E0B9FB-D91E-4904-8AA4-9279CF8C769F}" type="presOf" srcId="{4363B269-896D-46C4-9A2D-9FA4176CB7D9}" destId="{DD524189-F49A-4C67-86E0-EB3FD59E955B}" srcOrd="0" destOrd="0" presId="urn:microsoft.com/office/officeart/2018/2/layout/IconVerticalSolidList"/>
    <dgm:cxn modelId="{917150DE-4D70-406A-A38B-A40D69C729CE}" type="presParOf" srcId="{08E3D79E-C410-4C65-BD58-26F8327CA418}" destId="{2C56DC0A-9FD4-43A6-9B71-A27D5913A03D}" srcOrd="0" destOrd="0" presId="urn:microsoft.com/office/officeart/2018/2/layout/IconVerticalSolidList"/>
    <dgm:cxn modelId="{D762034F-7A41-4487-8A28-4AA49ADA8A89}" type="presParOf" srcId="{2C56DC0A-9FD4-43A6-9B71-A27D5913A03D}" destId="{4FAA6D1F-4858-435A-AB92-ABFA5D30FD1C}" srcOrd="0" destOrd="0" presId="urn:microsoft.com/office/officeart/2018/2/layout/IconVerticalSolidList"/>
    <dgm:cxn modelId="{D5286D18-F260-4102-B734-5008B5957B25}" type="presParOf" srcId="{2C56DC0A-9FD4-43A6-9B71-A27D5913A03D}" destId="{31E0836D-8FA4-49EC-B164-3AC075B2DCA4}" srcOrd="1" destOrd="0" presId="urn:microsoft.com/office/officeart/2018/2/layout/IconVerticalSolidList"/>
    <dgm:cxn modelId="{47B0E353-5216-476E-8463-F576A79F9A5A}" type="presParOf" srcId="{2C56DC0A-9FD4-43A6-9B71-A27D5913A03D}" destId="{25294A0F-D9A0-4EC4-997C-EC5192F1E3E3}" srcOrd="2" destOrd="0" presId="urn:microsoft.com/office/officeart/2018/2/layout/IconVerticalSolidList"/>
    <dgm:cxn modelId="{D992CAE9-43F0-4658-8BEB-24BFBDBC3F86}" type="presParOf" srcId="{2C56DC0A-9FD4-43A6-9B71-A27D5913A03D}" destId="{DD524189-F49A-4C67-86E0-EB3FD59E955B}" srcOrd="3" destOrd="0" presId="urn:microsoft.com/office/officeart/2018/2/layout/IconVerticalSolidList"/>
    <dgm:cxn modelId="{3A5CFBE4-6A8E-449C-AAA5-EE8143DDCE93}" type="presParOf" srcId="{08E3D79E-C410-4C65-BD58-26F8327CA418}" destId="{B47559AB-E6F2-4038-8002-BB42BE2F6D54}" srcOrd="1" destOrd="0" presId="urn:microsoft.com/office/officeart/2018/2/layout/IconVerticalSolidList"/>
    <dgm:cxn modelId="{A28EC838-9E30-4220-AB97-3DD21E6227A4}" type="presParOf" srcId="{08E3D79E-C410-4C65-BD58-26F8327CA418}" destId="{B4D12261-CEA4-4CF7-9C6A-DE92A1883A10}" srcOrd="2" destOrd="0" presId="urn:microsoft.com/office/officeart/2018/2/layout/IconVerticalSolidList"/>
    <dgm:cxn modelId="{1ADE2F88-3494-4DA7-A759-047CECF8CDA5}" type="presParOf" srcId="{B4D12261-CEA4-4CF7-9C6A-DE92A1883A10}" destId="{BEC3B267-D687-4D93-9742-788D511C86DC}" srcOrd="0" destOrd="0" presId="urn:microsoft.com/office/officeart/2018/2/layout/IconVerticalSolidList"/>
    <dgm:cxn modelId="{48DC143D-F4C5-420A-9FC7-5E3CC1900066}" type="presParOf" srcId="{B4D12261-CEA4-4CF7-9C6A-DE92A1883A10}" destId="{7723C7BB-BAC4-4314-8C08-3BC853034841}" srcOrd="1" destOrd="0" presId="urn:microsoft.com/office/officeart/2018/2/layout/IconVerticalSolidList"/>
    <dgm:cxn modelId="{E945E456-81EF-47C1-8563-B3CF4DCD4253}" type="presParOf" srcId="{B4D12261-CEA4-4CF7-9C6A-DE92A1883A10}" destId="{DC1BDB63-073F-4AF3-A8F4-FB1C68CD0BC6}" srcOrd="2" destOrd="0" presId="urn:microsoft.com/office/officeart/2018/2/layout/IconVerticalSolidList"/>
    <dgm:cxn modelId="{5ABE395B-AAF3-4BD2-A449-13E8FF22CA08}" type="presParOf" srcId="{B4D12261-CEA4-4CF7-9C6A-DE92A1883A10}" destId="{A05BB194-0560-4D3B-8ECA-777968342489}" srcOrd="3" destOrd="0" presId="urn:microsoft.com/office/officeart/2018/2/layout/IconVerticalSolidList"/>
    <dgm:cxn modelId="{01B5C361-AA2E-4E38-B95C-6676E45401CE}" type="presParOf" srcId="{08E3D79E-C410-4C65-BD58-26F8327CA418}" destId="{1B671A7E-7084-4872-8C85-281BAECF8114}" srcOrd="3" destOrd="0" presId="urn:microsoft.com/office/officeart/2018/2/layout/IconVerticalSolidList"/>
    <dgm:cxn modelId="{FF8DA729-C17B-4132-ACCF-4BFC7DE73C3C}" type="presParOf" srcId="{08E3D79E-C410-4C65-BD58-26F8327CA418}" destId="{68E0B575-A380-4A48-BC1A-97D3C769333B}" srcOrd="4" destOrd="0" presId="urn:microsoft.com/office/officeart/2018/2/layout/IconVerticalSolidList"/>
    <dgm:cxn modelId="{62CEDD45-25CB-4269-8EE0-F7BF2DBC1D35}" type="presParOf" srcId="{68E0B575-A380-4A48-BC1A-97D3C769333B}" destId="{01B4EE8E-67E5-43C1-9C57-331275101300}" srcOrd="0" destOrd="0" presId="urn:microsoft.com/office/officeart/2018/2/layout/IconVerticalSolidList"/>
    <dgm:cxn modelId="{AEA90435-E5C8-4DC4-A887-E1F02B492BB1}" type="presParOf" srcId="{68E0B575-A380-4A48-BC1A-97D3C769333B}" destId="{5036266E-BE27-4CF2-B1E6-07DC39C6AD60}" srcOrd="1" destOrd="0" presId="urn:microsoft.com/office/officeart/2018/2/layout/IconVerticalSolidList"/>
    <dgm:cxn modelId="{A8768C32-04CA-4F45-9C60-136525AF2571}" type="presParOf" srcId="{68E0B575-A380-4A48-BC1A-97D3C769333B}" destId="{8FCE2E64-08C9-4EC3-A3F1-8F2EBBDBE12C}" srcOrd="2" destOrd="0" presId="urn:microsoft.com/office/officeart/2018/2/layout/IconVerticalSolidList"/>
    <dgm:cxn modelId="{326E3601-D89B-45D4-B90F-6D5CD2DDE273}" type="presParOf" srcId="{68E0B575-A380-4A48-BC1A-97D3C769333B}" destId="{13F3E942-EA09-42C5-BDC3-F4B2CA18BE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ECC908-AD8C-451A-8352-A6237C66811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EFC9F3D-D5D4-4F12-B4AD-FE5C35823774}">
      <dgm:prSet/>
      <dgm:spPr/>
      <dgm:t>
        <a:bodyPr/>
        <a:lstStyle/>
        <a:p>
          <a:pPr rtl="0">
            <a:lnSpc>
              <a:spcPct val="100000"/>
            </a:lnSpc>
          </a:pPr>
          <a:r>
            <a:rPr lang="en-US" dirty="0">
              <a:latin typeface="Calibri Light" panose="020F0302020204030204"/>
            </a:rPr>
            <a:t>Energy</a:t>
          </a:r>
          <a:r>
            <a:rPr lang="en-US" dirty="0"/>
            <a:t> needs to be added in the form of electricity and gas to make the incinerator work well. </a:t>
          </a:r>
          <a:r>
            <a:rPr lang="en-US" dirty="0">
              <a:latin typeface="Calibri Light" panose="020F0302020204030204"/>
            </a:rPr>
            <a:t>That</a:t>
          </a:r>
          <a:r>
            <a:rPr lang="en-US" dirty="0"/>
            <a:t> amount of energy has increased by 54%.</a:t>
          </a:r>
          <a:r>
            <a:rPr lang="en-US" dirty="0">
              <a:latin typeface="Calibri Light" panose="020F0302020204030204"/>
            </a:rPr>
            <a:t>  </a:t>
          </a:r>
          <a:endParaRPr lang="en-US" dirty="0"/>
        </a:p>
      </dgm:t>
    </dgm:pt>
    <dgm:pt modelId="{33C44B98-BF9F-40A0-AC28-B939632B7B8F}" type="parTrans" cxnId="{646CFE72-539B-44DE-A5AC-2B2CABF8A501}">
      <dgm:prSet/>
      <dgm:spPr/>
      <dgm:t>
        <a:bodyPr/>
        <a:lstStyle/>
        <a:p>
          <a:endParaRPr lang="en-US"/>
        </a:p>
      </dgm:t>
    </dgm:pt>
    <dgm:pt modelId="{93D4C603-9372-459D-88A1-E52C5059DAF4}" type="sibTrans" cxnId="{646CFE72-539B-44DE-A5AC-2B2CABF8A501}">
      <dgm:prSet/>
      <dgm:spPr/>
      <dgm:t>
        <a:bodyPr/>
        <a:lstStyle/>
        <a:p>
          <a:endParaRPr lang="en-US"/>
        </a:p>
      </dgm:t>
    </dgm:pt>
    <dgm:pt modelId="{448192DB-FD45-4A8B-970D-C0812300E3D7}">
      <dgm:prSet/>
      <dgm:spPr/>
      <dgm:t>
        <a:bodyPr/>
        <a:lstStyle/>
        <a:p>
          <a:pPr rtl="0">
            <a:lnSpc>
              <a:spcPct val="100000"/>
            </a:lnSpc>
          </a:pPr>
          <a:r>
            <a:rPr lang="en-US" dirty="0"/>
            <a:t>It took over 144,000 GJ in 2020  -enough to power 2600 houses</a:t>
          </a:r>
        </a:p>
      </dgm:t>
    </dgm:pt>
    <dgm:pt modelId="{D47D3840-5AA5-4213-A5BC-7F65F7DAA8BA}" type="parTrans" cxnId="{94F4FB68-009C-4E06-B52B-0F7146DE5C7D}">
      <dgm:prSet/>
      <dgm:spPr/>
      <dgm:t>
        <a:bodyPr/>
        <a:lstStyle/>
        <a:p>
          <a:endParaRPr lang="en-US"/>
        </a:p>
      </dgm:t>
    </dgm:pt>
    <dgm:pt modelId="{49B136FD-BDB7-481F-9C83-044234DEF0C6}" type="sibTrans" cxnId="{94F4FB68-009C-4E06-B52B-0F7146DE5C7D}">
      <dgm:prSet/>
      <dgm:spPr/>
      <dgm:t>
        <a:bodyPr/>
        <a:lstStyle/>
        <a:p>
          <a:endParaRPr lang="en-US"/>
        </a:p>
      </dgm:t>
    </dgm:pt>
    <dgm:pt modelId="{A4B82701-A2F8-420C-8099-34F2C29265BC}" type="pres">
      <dgm:prSet presAssocID="{61ECC908-AD8C-451A-8352-A6237C66811A}" presName="root" presStyleCnt="0">
        <dgm:presLayoutVars>
          <dgm:dir/>
          <dgm:resizeHandles val="exact"/>
        </dgm:presLayoutVars>
      </dgm:prSet>
      <dgm:spPr/>
    </dgm:pt>
    <dgm:pt modelId="{095FC309-4BB5-4F02-8C7B-4E6DB027789A}" type="pres">
      <dgm:prSet presAssocID="{6EFC9F3D-D5D4-4F12-B4AD-FE5C35823774}" presName="compNode" presStyleCnt="0"/>
      <dgm:spPr/>
    </dgm:pt>
    <dgm:pt modelId="{DE24F124-5FA9-41F8-925A-0729F61B98CD}" type="pres">
      <dgm:prSet presAssocID="{6EFC9F3D-D5D4-4F12-B4AD-FE5C3582377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re"/>
        </a:ext>
      </dgm:extLst>
    </dgm:pt>
    <dgm:pt modelId="{1D24F4EF-0890-44AD-BBF2-40E7643B7EF9}" type="pres">
      <dgm:prSet presAssocID="{6EFC9F3D-D5D4-4F12-B4AD-FE5C35823774}" presName="spaceRect" presStyleCnt="0"/>
      <dgm:spPr/>
    </dgm:pt>
    <dgm:pt modelId="{68DA40F1-BF23-4459-A387-55F003F31776}" type="pres">
      <dgm:prSet presAssocID="{6EFC9F3D-D5D4-4F12-B4AD-FE5C35823774}" presName="textRect" presStyleLbl="revTx" presStyleIdx="0" presStyleCnt="2">
        <dgm:presLayoutVars>
          <dgm:chMax val="1"/>
          <dgm:chPref val="1"/>
        </dgm:presLayoutVars>
      </dgm:prSet>
      <dgm:spPr/>
    </dgm:pt>
    <dgm:pt modelId="{D781888F-E48E-4941-A827-21B5BED81CFC}" type="pres">
      <dgm:prSet presAssocID="{93D4C603-9372-459D-88A1-E52C5059DAF4}" presName="sibTrans" presStyleCnt="0"/>
      <dgm:spPr/>
    </dgm:pt>
    <dgm:pt modelId="{4BECE6E5-3921-43DC-AD6F-47C0D5496A28}" type="pres">
      <dgm:prSet presAssocID="{448192DB-FD45-4A8B-970D-C0812300E3D7}" presName="compNode" presStyleCnt="0"/>
      <dgm:spPr/>
    </dgm:pt>
    <dgm:pt modelId="{4CBAC4DF-3B7A-453B-BE8C-682DD8A16783}" type="pres">
      <dgm:prSet presAssocID="{448192DB-FD45-4A8B-970D-C0812300E3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use"/>
        </a:ext>
      </dgm:extLst>
    </dgm:pt>
    <dgm:pt modelId="{F225ACDF-2599-4574-B4EC-139D34F358D2}" type="pres">
      <dgm:prSet presAssocID="{448192DB-FD45-4A8B-970D-C0812300E3D7}" presName="spaceRect" presStyleCnt="0"/>
      <dgm:spPr/>
    </dgm:pt>
    <dgm:pt modelId="{6FF01101-E3EF-4F82-8301-396FDC5C1444}" type="pres">
      <dgm:prSet presAssocID="{448192DB-FD45-4A8B-970D-C0812300E3D7}" presName="textRect" presStyleLbl="revTx" presStyleIdx="1" presStyleCnt="2">
        <dgm:presLayoutVars>
          <dgm:chMax val="1"/>
          <dgm:chPref val="1"/>
        </dgm:presLayoutVars>
      </dgm:prSet>
      <dgm:spPr/>
    </dgm:pt>
  </dgm:ptLst>
  <dgm:cxnLst>
    <dgm:cxn modelId="{864A8B33-DD86-4481-BAEB-B1CB7B34D773}" type="presOf" srcId="{448192DB-FD45-4A8B-970D-C0812300E3D7}" destId="{6FF01101-E3EF-4F82-8301-396FDC5C1444}" srcOrd="0" destOrd="0" presId="urn:microsoft.com/office/officeart/2018/2/layout/IconLabelList"/>
    <dgm:cxn modelId="{F749BF45-E7AF-4657-8FF7-4EC52782E198}" type="presOf" srcId="{6EFC9F3D-D5D4-4F12-B4AD-FE5C35823774}" destId="{68DA40F1-BF23-4459-A387-55F003F31776}" srcOrd="0" destOrd="0" presId="urn:microsoft.com/office/officeart/2018/2/layout/IconLabelList"/>
    <dgm:cxn modelId="{94F4FB68-009C-4E06-B52B-0F7146DE5C7D}" srcId="{61ECC908-AD8C-451A-8352-A6237C66811A}" destId="{448192DB-FD45-4A8B-970D-C0812300E3D7}" srcOrd="1" destOrd="0" parTransId="{D47D3840-5AA5-4213-A5BC-7F65F7DAA8BA}" sibTransId="{49B136FD-BDB7-481F-9C83-044234DEF0C6}"/>
    <dgm:cxn modelId="{646CFE72-539B-44DE-A5AC-2B2CABF8A501}" srcId="{61ECC908-AD8C-451A-8352-A6237C66811A}" destId="{6EFC9F3D-D5D4-4F12-B4AD-FE5C35823774}" srcOrd="0" destOrd="0" parTransId="{33C44B98-BF9F-40A0-AC28-B939632B7B8F}" sibTransId="{93D4C603-9372-459D-88A1-E52C5059DAF4}"/>
    <dgm:cxn modelId="{28C20874-F7A4-4895-85BC-84B43AC77C76}" type="presOf" srcId="{61ECC908-AD8C-451A-8352-A6237C66811A}" destId="{A4B82701-A2F8-420C-8099-34F2C29265BC}" srcOrd="0" destOrd="0" presId="urn:microsoft.com/office/officeart/2018/2/layout/IconLabelList"/>
    <dgm:cxn modelId="{50B6D556-AFCB-40A6-919D-E4DF35839858}" type="presParOf" srcId="{A4B82701-A2F8-420C-8099-34F2C29265BC}" destId="{095FC309-4BB5-4F02-8C7B-4E6DB027789A}" srcOrd="0" destOrd="0" presId="urn:microsoft.com/office/officeart/2018/2/layout/IconLabelList"/>
    <dgm:cxn modelId="{17BFE044-575C-4A9B-AC73-9DB6D9E95BB4}" type="presParOf" srcId="{095FC309-4BB5-4F02-8C7B-4E6DB027789A}" destId="{DE24F124-5FA9-41F8-925A-0729F61B98CD}" srcOrd="0" destOrd="0" presId="urn:microsoft.com/office/officeart/2018/2/layout/IconLabelList"/>
    <dgm:cxn modelId="{C99F1480-2BCD-43BD-A9B1-F1E116A10B2A}" type="presParOf" srcId="{095FC309-4BB5-4F02-8C7B-4E6DB027789A}" destId="{1D24F4EF-0890-44AD-BBF2-40E7643B7EF9}" srcOrd="1" destOrd="0" presId="urn:microsoft.com/office/officeart/2018/2/layout/IconLabelList"/>
    <dgm:cxn modelId="{C2D7A9BA-2CD0-442D-9620-B8543AE07E0A}" type="presParOf" srcId="{095FC309-4BB5-4F02-8C7B-4E6DB027789A}" destId="{68DA40F1-BF23-4459-A387-55F003F31776}" srcOrd="2" destOrd="0" presId="urn:microsoft.com/office/officeart/2018/2/layout/IconLabelList"/>
    <dgm:cxn modelId="{D94C9FBD-A60B-42EE-BD3E-2802958FE944}" type="presParOf" srcId="{A4B82701-A2F8-420C-8099-34F2C29265BC}" destId="{D781888F-E48E-4941-A827-21B5BED81CFC}" srcOrd="1" destOrd="0" presId="urn:microsoft.com/office/officeart/2018/2/layout/IconLabelList"/>
    <dgm:cxn modelId="{6DC8599E-9DCE-4CE8-ADB6-C589B3F7D66F}" type="presParOf" srcId="{A4B82701-A2F8-420C-8099-34F2C29265BC}" destId="{4BECE6E5-3921-43DC-AD6F-47C0D5496A28}" srcOrd="2" destOrd="0" presId="urn:microsoft.com/office/officeart/2018/2/layout/IconLabelList"/>
    <dgm:cxn modelId="{31EE5122-65FA-4B16-82C9-D730B6C3E8B4}" type="presParOf" srcId="{4BECE6E5-3921-43DC-AD6F-47C0D5496A28}" destId="{4CBAC4DF-3B7A-453B-BE8C-682DD8A16783}" srcOrd="0" destOrd="0" presId="urn:microsoft.com/office/officeart/2018/2/layout/IconLabelList"/>
    <dgm:cxn modelId="{A4E3D2FE-5D54-46BD-86EB-833F9A84AC1F}" type="presParOf" srcId="{4BECE6E5-3921-43DC-AD6F-47C0D5496A28}" destId="{F225ACDF-2599-4574-B4EC-139D34F358D2}" srcOrd="1" destOrd="0" presId="urn:microsoft.com/office/officeart/2018/2/layout/IconLabelList"/>
    <dgm:cxn modelId="{4549314F-7232-4AED-BDE8-13344155570A}" type="presParOf" srcId="{4BECE6E5-3921-43DC-AD6F-47C0D5496A28}" destId="{6FF01101-E3EF-4F82-8301-396FDC5C144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D1E185-DFBE-4A4D-9F52-891BE6C1AD5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A4E3AF10-A6E3-4A6C-BE19-1A9D9C7B4D51}">
      <dgm:prSet/>
      <dgm:spPr/>
      <dgm:t>
        <a:bodyPr/>
        <a:lstStyle/>
        <a:p>
          <a:r>
            <a:rPr lang="en-US"/>
            <a:t>Incinerator sold 544,558 GJ of energy (2020)</a:t>
          </a:r>
        </a:p>
      </dgm:t>
    </dgm:pt>
    <dgm:pt modelId="{28ED804B-C098-4EA5-87E0-BA0EA4099DD2}" type="parTrans" cxnId="{3D8D43BC-9E18-4C21-A3F1-604725AF9851}">
      <dgm:prSet/>
      <dgm:spPr/>
      <dgm:t>
        <a:bodyPr/>
        <a:lstStyle/>
        <a:p>
          <a:endParaRPr lang="en-US"/>
        </a:p>
      </dgm:t>
    </dgm:pt>
    <dgm:pt modelId="{DE5FCB60-DBFD-4A09-B05B-EB4F55374A3E}" type="sibTrans" cxnId="{3D8D43BC-9E18-4C21-A3F1-604725AF9851}">
      <dgm:prSet/>
      <dgm:spPr/>
      <dgm:t>
        <a:bodyPr/>
        <a:lstStyle/>
        <a:p>
          <a:endParaRPr lang="en-US"/>
        </a:p>
      </dgm:t>
    </dgm:pt>
    <dgm:pt modelId="{E24D453C-B8D5-4435-80AE-DF2EA02DE3FB}">
      <dgm:prSet/>
      <dgm:spPr/>
      <dgm:t>
        <a:bodyPr/>
        <a:lstStyle/>
        <a:p>
          <a:r>
            <a:rPr lang="en-US"/>
            <a:t>Vancouver Landfill sold 350,280 GJ (lower than in past)</a:t>
          </a:r>
        </a:p>
      </dgm:t>
    </dgm:pt>
    <dgm:pt modelId="{D5DE407B-295E-4200-AE17-B6FEC5FAFB02}" type="parTrans" cxnId="{347F977F-C0CF-48B7-B62A-7525633D32DE}">
      <dgm:prSet/>
      <dgm:spPr/>
      <dgm:t>
        <a:bodyPr/>
        <a:lstStyle/>
        <a:p>
          <a:endParaRPr lang="en-US"/>
        </a:p>
      </dgm:t>
    </dgm:pt>
    <dgm:pt modelId="{0562AF9E-A04F-4C85-AD39-F329E42A7317}" type="sibTrans" cxnId="{347F977F-C0CF-48B7-B62A-7525633D32DE}">
      <dgm:prSet/>
      <dgm:spPr/>
      <dgm:t>
        <a:bodyPr/>
        <a:lstStyle/>
        <a:p>
          <a:endParaRPr lang="en-US"/>
        </a:p>
      </dgm:t>
    </dgm:pt>
    <dgm:pt modelId="{A853A692-BB33-48FD-B7E8-FD4A849D3934}">
      <dgm:prSet/>
      <dgm:spPr/>
      <dgm:t>
        <a:bodyPr/>
        <a:lstStyle/>
        <a:p>
          <a:r>
            <a:rPr lang="en-US"/>
            <a:t>Vancouver Landfill flared (did not sell) 920,123 GJ</a:t>
          </a:r>
        </a:p>
      </dgm:t>
    </dgm:pt>
    <dgm:pt modelId="{82A38884-6BA2-4C72-83CB-4D2A5A2E8149}" type="parTrans" cxnId="{BD8F3CB3-58A1-4BE4-935E-346AE64FD6AD}">
      <dgm:prSet/>
      <dgm:spPr/>
      <dgm:t>
        <a:bodyPr/>
        <a:lstStyle/>
        <a:p>
          <a:endParaRPr lang="en-US"/>
        </a:p>
      </dgm:t>
    </dgm:pt>
    <dgm:pt modelId="{8DA3379C-EF65-4B3F-84C6-AADAC3E60B99}" type="sibTrans" cxnId="{BD8F3CB3-58A1-4BE4-935E-346AE64FD6AD}">
      <dgm:prSet/>
      <dgm:spPr/>
      <dgm:t>
        <a:bodyPr/>
        <a:lstStyle/>
        <a:p>
          <a:endParaRPr lang="en-US"/>
        </a:p>
      </dgm:t>
    </dgm:pt>
    <dgm:pt modelId="{7FEBCE9D-C2CC-42F2-9B04-6D4E6E59624F}">
      <dgm:prSet/>
      <dgm:spPr/>
      <dgm:t>
        <a:bodyPr/>
        <a:lstStyle/>
        <a:p>
          <a:r>
            <a:rPr lang="en-US"/>
            <a:t>This is more than the unsold steam energy from the incinerator  (624,000 GJ in 2011 when Norampac last ran)</a:t>
          </a:r>
        </a:p>
      </dgm:t>
    </dgm:pt>
    <dgm:pt modelId="{834528DB-C20B-413E-8EB7-846FE754BC8A}" type="parTrans" cxnId="{39A24FD1-3283-45BA-9DBB-12BC1946EB92}">
      <dgm:prSet/>
      <dgm:spPr/>
      <dgm:t>
        <a:bodyPr/>
        <a:lstStyle/>
        <a:p>
          <a:endParaRPr lang="en-US"/>
        </a:p>
      </dgm:t>
    </dgm:pt>
    <dgm:pt modelId="{60571F9F-0641-41A3-BB9A-799D063AF599}" type="sibTrans" cxnId="{39A24FD1-3283-45BA-9DBB-12BC1946EB92}">
      <dgm:prSet/>
      <dgm:spPr/>
      <dgm:t>
        <a:bodyPr/>
        <a:lstStyle/>
        <a:p>
          <a:endParaRPr lang="en-US"/>
        </a:p>
      </dgm:t>
    </dgm:pt>
    <dgm:pt modelId="{8E55E117-2461-42BA-9BA3-BD9FEE98863E}" type="pres">
      <dgm:prSet presAssocID="{97D1E185-DFBE-4A4D-9F52-891BE6C1AD57}" presName="vert0" presStyleCnt="0">
        <dgm:presLayoutVars>
          <dgm:dir/>
          <dgm:animOne val="branch"/>
          <dgm:animLvl val="lvl"/>
        </dgm:presLayoutVars>
      </dgm:prSet>
      <dgm:spPr/>
    </dgm:pt>
    <dgm:pt modelId="{4E3484A5-D053-4B45-AC19-29C173EB5615}" type="pres">
      <dgm:prSet presAssocID="{A4E3AF10-A6E3-4A6C-BE19-1A9D9C7B4D51}" presName="thickLine" presStyleLbl="alignNode1" presStyleIdx="0" presStyleCnt="4"/>
      <dgm:spPr/>
    </dgm:pt>
    <dgm:pt modelId="{F6FF6A27-75C5-40E8-96CB-388AD00471EA}" type="pres">
      <dgm:prSet presAssocID="{A4E3AF10-A6E3-4A6C-BE19-1A9D9C7B4D51}" presName="horz1" presStyleCnt="0"/>
      <dgm:spPr/>
    </dgm:pt>
    <dgm:pt modelId="{92567669-E3BE-4BAE-AEA0-4F22193947A9}" type="pres">
      <dgm:prSet presAssocID="{A4E3AF10-A6E3-4A6C-BE19-1A9D9C7B4D51}" presName="tx1" presStyleLbl="revTx" presStyleIdx="0" presStyleCnt="4"/>
      <dgm:spPr/>
    </dgm:pt>
    <dgm:pt modelId="{368EA295-8D18-4991-AB91-5EE28F4E67CD}" type="pres">
      <dgm:prSet presAssocID="{A4E3AF10-A6E3-4A6C-BE19-1A9D9C7B4D51}" presName="vert1" presStyleCnt="0"/>
      <dgm:spPr/>
    </dgm:pt>
    <dgm:pt modelId="{ACE03451-3EBF-43F8-814D-30E5B7B7E01C}" type="pres">
      <dgm:prSet presAssocID="{E24D453C-B8D5-4435-80AE-DF2EA02DE3FB}" presName="thickLine" presStyleLbl="alignNode1" presStyleIdx="1" presStyleCnt="4"/>
      <dgm:spPr/>
    </dgm:pt>
    <dgm:pt modelId="{E4D86C5B-A2CF-427E-8B3D-F15EA473E12F}" type="pres">
      <dgm:prSet presAssocID="{E24D453C-B8D5-4435-80AE-DF2EA02DE3FB}" presName="horz1" presStyleCnt="0"/>
      <dgm:spPr/>
    </dgm:pt>
    <dgm:pt modelId="{00A37924-9712-4E30-829B-5E9F9AF49A30}" type="pres">
      <dgm:prSet presAssocID="{E24D453C-B8D5-4435-80AE-DF2EA02DE3FB}" presName="tx1" presStyleLbl="revTx" presStyleIdx="1" presStyleCnt="4"/>
      <dgm:spPr/>
    </dgm:pt>
    <dgm:pt modelId="{48F999D3-AB88-4D50-AC7A-2D02CB31D049}" type="pres">
      <dgm:prSet presAssocID="{E24D453C-B8D5-4435-80AE-DF2EA02DE3FB}" presName="vert1" presStyleCnt="0"/>
      <dgm:spPr/>
    </dgm:pt>
    <dgm:pt modelId="{6D90675D-DCAC-4605-941B-8C1BE9B09BE2}" type="pres">
      <dgm:prSet presAssocID="{A853A692-BB33-48FD-B7E8-FD4A849D3934}" presName="thickLine" presStyleLbl="alignNode1" presStyleIdx="2" presStyleCnt="4"/>
      <dgm:spPr/>
    </dgm:pt>
    <dgm:pt modelId="{B2E2768C-162B-4395-A688-04AB209B4A84}" type="pres">
      <dgm:prSet presAssocID="{A853A692-BB33-48FD-B7E8-FD4A849D3934}" presName="horz1" presStyleCnt="0"/>
      <dgm:spPr/>
    </dgm:pt>
    <dgm:pt modelId="{216C87F4-5C23-4B4C-AC87-4346D3C50511}" type="pres">
      <dgm:prSet presAssocID="{A853A692-BB33-48FD-B7E8-FD4A849D3934}" presName="tx1" presStyleLbl="revTx" presStyleIdx="2" presStyleCnt="4"/>
      <dgm:spPr/>
    </dgm:pt>
    <dgm:pt modelId="{89A55082-3A8B-4D0E-B915-2026914A16E6}" type="pres">
      <dgm:prSet presAssocID="{A853A692-BB33-48FD-B7E8-FD4A849D3934}" presName="vert1" presStyleCnt="0"/>
      <dgm:spPr/>
    </dgm:pt>
    <dgm:pt modelId="{14E37B5A-1A55-42AE-B409-57A00214D4E5}" type="pres">
      <dgm:prSet presAssocID="{7FEBCE9D-C2CC-42F2-9B04-6D4E6E59624F}" presName="thickLine" presStyleLbl="alignNode1" presStyleIdx="3" presStyleCnt="4"/>
      <dgm:spPr/>
    </dgm:pt>
    <dgm:pt modelId="{CAB05E9E-C181-4803-8743-B27BA4CE46A3}" type="pres">
      <dgm:prSet presAssocID="{7FEBCE9D-C2CC-42F2-9B04-6D4E6E59624F}" presName="horz1" presStyleCnt="0"/>
      <dgm:spPr/>
    </dgm:pt>
    <dgm:pt modelId="{D5E3F049-60D2-4A3E-9BFF-B6F06495E443}" type="pres">
      <dgm:prSet presAssocID="{7FEBCE9D-C2CC-42F2-9B04-6D4E6E59624F}" presName="tx1" presStyleLbl="revTx" presStyleIdx="3" presStyleCnt="4"/>
      <dgm:spPr/>
    </dgm:pt>
    <dgm:pt modelId="{5D1A72C9-CD78-4216-9089-86C642417598}" type="pres">
      <dgm:prSet presAssocID="{7FEBCE9D-C2CC-42F2-9B04-6D4E6E59624F}" presName="vert1" presStyleCnt="0"/>
      <dgm:spPr/>
    </dgm:pt>
  </dgm:ptLst>
  <dgm:cxnLst>
    <dgm:cxn modelId="{4EDCBA3E-C12E-490D-B500-D89C4D1DE74D}" type="presOf" srcId="{97D1E185-DFBE-4A4D-9F52-891BE6C1AD57}" destId="{8E55E117-2461-42BA-9BA3-BD9FEE98863E}" srcOrd="0" destOrd="0" presId="urn:microsoft.com/office/officeart/2008/layout/LinedList"/>
    <dgm:cxn modelId="{C592D14B-5F29-433E-B6C7-57738BABD5EE}" type="presOf" srcId="{A4E3AF10-A6E3-4A6C-BE19-1A9D9C7B4D51}" destId="{92567669-E3BE-4BAE-AEA0-4F22193947A9}" srcOrd="0" destOrd="0" presId="urn:microsoft.com/office/officeart/2008/layout/LinedList"/>
    <dgm:cxn modelId="{A0A6F373-E7A3-402E-B940-D5B6B6FBFEFE}" type="presOf" srcId="{E24D453C-B8D5-4435-80AE-DF2EA02DE3FB}" destId="{00A37924-9712-4E30-829B-5E9F9AF49A30}" srcOrd="0" destOrd="0" presId="urn:microsoft.com/office/officeart/2008/layout/LinedList"/>
    <dgm:cxn modelId="{347F977F-C0CF-48B7-B62A-7525633D32DE}" srcId="{97D1E185-DFBE-4A4D-9F52-891BE6C1AD57}" destId="{E24D453C-B8D5-4435-80AE-DF2EA02DE3FB}" srcOrd="1" destOrd="0" parTransId="{D5DE407B-295E-4200-AE17-B6FEC5FAFB02}" sibTransId="{0562AF9E-A04F-4C85-AD39-F329E42A7317}"/>
    <dgm:cxn modelId="{A7E4F0A9-219B-4270-A144-A8EFBDF32326}" type="presOf" srcId="{A853A692-BB33-48FD-B7E8-FD4A849D3934}" destId="{216C87F4-5C23-4B4C-AC87-4346D3C50511}" srcOrd="0" destOrd="0" presId="urn:microsoft.com/office/officeart/2008/layout/LinedList"/>
    <dgm:cxn modelId="{BD8F3CB3-58A1-4BE4-935E-346AE64FD6AD}" srcId="{97D1E185-DFBE-4A4D-9F52-891BE6C1AD57}" destId="{A853A692-BB33-48FD-B7E8-FD4A849D3934}" srcOrd="2" destOrd="0" parTransId="{82A38884-6BA2-4C72-83CB-4D2A5A2E8149}" sibTransId="{8DA3379C-EF65-4B3F-84C6-AADAC3E60B99}"/>
    <dgm:cxn modelId="{3D8D43BC-9E18-4C21-A3F1-604725AF9851}" srcId="{97D1E185-DFBE-4A4D-9F52-891BE6C1AD57}" destId="{A4E3AF10-A6E3-4A6C-BE19-1A9D9C7B4D51}" srcOrd="0" destOrd="0" parTransId="{28ED804B-C098-4EA5-87E0-BA0EA4099DD2}" sibTransId="{DE5FCB60-DBFD-4A09-B05B-EB4F55374A3E}"/>
    <dgm:cxn modelId="{39A24FD1-3283-45BA-9DBB-12BC1946EB92}" srcId="{97D1E185-DFBE-4A4D-9F52-891BE6C1AD57}" destId="{7FEBCE9D-C2CC-42F2-9B04-6D4E6E59624F}" srcOrd="3" destOrd="0" parTransId="{834528DB-C20B-413E-8EB7-846FE754BC8A}" sibTransId="{60571F9F-0641-41A3-BB9A-799D063AF599}"/>
    <dgm:cxn modelId="{C8854ADE-1F11-4D7F-BB03-304F10820454}" type="presOf" srcId="{7FEBCE9D-C2CC-42F2-9B04-6D4E6E59624F}" destId="{D5E3F049-60D2-4A3E-9BFF-B6F06495E443}" srcOrd="0" destOrd="0" presId="urn:microsoft.com/office/officeart/2008/layout/LinedList"/>
    <dgm:cxn modelId="{ED67074F-71F6-40F4-B835-893D59356AFD}" type="presParOf" srcId="{8E55E117-2461-42BA-9BA3-BD9FEE98863E}" destId="{4E3484A5-D053-4B45-AC19-29C173EB5615}" srcOrd="0" destOrd="0" presId="urn:microsoft.com/office/officeart/2008/layout/LinedList"/>
    <dgm:cxn modelId="{3D69143B-8CB0-4BB9-BF6D-3808424D8BE8}" type="presParOf" srcId="{8E55E117-2461-42BA-9BA3-BD9FEE98863E}" destId="{F6FF6A27-75C5-40E8-96CB-388AD00471EA}" srcOrd="1" destOrd="0" presId="urn:microsoft.com/office/officeart/2008/layout/LinedList"/>
    <dgm:cxn modelId="{EE4D5524-5206-42C0-8A55-BF8ACEF4D9C4}" type="presParOf" srcId="{F6FF6A27-75C5-40E8-96CB-388AD00471EA}" destId="{92567669-E3BE-4BAE-AEA0-4F22193947A9}" srcOrd="0" destOrd="0" presId="urn:microsoft.com/office/officeart/2008/layout/LinedList"/>
    <dgm:cxn modelId="{A51E48AC-8A5E-488D-8524-EC263CC87BDA}" type="presParOf" srcId="{F6FF6A27-75C5-40E8-96CB-388AD00471EA}" destId="{368EA295-8D18-4991-AB91-5EE28F4E67CD}" srcOrd="1" destOrd="0" presId="urn:microsoft.com/office/officeart/2008/layout/LinedList"/>
    <dgm:cxn modelId="{F167A3CC-232D-434F-B6E5-BC185E1956BB}" type="presParOf" srcId="{8E55E117-2461-42BA-9BA3-BD9FEE98863E}" destId="{ACE03451-3EBF-43F8-814D-30E5B7B7E01C}" srcOrd="2" destOrd="0" presId="urn:microsoft.com/office/officeart/2008/layout/LinedList"/>
    <dgm:cxn modelId="{0FAD7E56-D1BE-4BD9-A7DD-3E0C5EA700E1}" type="presParOf" srcId="{8E55E117-2461-42BA-9BA3-BD9FEE98863E}" destId="{E4D86C5B-A2CF-427E-8B3D-F15EA473E12F}" srcOrd="3" destOrd="0" presId="urn:microsoft.com/office/officeart/2008/layout/LinedList"/>
    <dgm:cxn modelId="{CA8BC01B-4593-45BB-9CB5-DE06B184C8CB}" type="presParOf" srcId="{E4D86C5B-A2CF-427E-8B3D-F15EA473E12F}" destId="{00A37924-9712-4E30-829B-5E9F9AF49A30}" srcOrd="0" destOrd="0" presId="urn:microsoft.com/office/officeart/2008/layout/LinedList"/>
    <dgm:cxn modelId="{A2261BAA-0AED-46FD-9DFD-E77791BB17BE}" type="presParOf" srcId="{E4D86C5B-A2CF-427E-8B3D-F15EA473E12F}" destId="{48F999D3-AB88-4D50-AC7A-2D02CB31D049}" srcOrd="1" destOrd="0" presId="urn:microsoft.com/office/officeart/2008/layout/LinedList"/>
    <dgm:cxn modelId="{499E1580-B302-4024-92F7-FA0E0F1115AC}" type="presParOf" srcId="{8E55E117-2461-42BA-9BA3-BD9FEE98863E}" destId="{6D90675D-DCAC-4605-941B-8C1BE9B09BE2}" srcOrd="4" destOrd="0" presId="urn:microsoft.com/office/officeart/2008/layout/LinedList"/>
    <dgm:cxn modelId="{EDB3C3C5-5D48-4009-8782-4492BAF2DFB3}" type="presParOf" srcId="{8E55E117-2461-42BA-9BA3-BD9FEE98863E}" destId="{B2E2768C-162B-4395-A688-04AB209B4A84}" srcOrd="5" destOrd="0" presId="urn:microsoft.com/office/officeart/2008/layout/LinedList"/>
    <dgm:cxn modelId="{B28CD5C7-9F82-41CF-B4EE-F14342C267D8}" type="presParOf" srcId="{B2E2768C-162B-4395-A688-04AB209B4A84}" destId="{216C87F4-5C23-4B4C-AC87-4346D3C50511}" srcOrd="0" destOrd="0" presId="urn:microsoft.com/office/officeart/2008/layout/LinedList"/>
    <dgm:cxn modelId="{E30BD03A-A11A-4BB7-84A4-D4C22DC755FC}" type="presParOf" srcId="{B2E2768C-162B-4395-A688-04AB209B4A84}" destId="{89A55082-3A8B-4D0E-B915-2026914A16E6}" srcOrd="1" destOrd="0" presId="urn:microsoft.com/office/officeart/2008/layout/LinedList"/>
    <dgm:cxn modelId="{62A0120F-942C-46AE-8D39-4457209F5057}" type="presParOf" srcId="{8E55E117-2461-42BA-9BA3-BD9FEE98863E}" destId="{14E37B5A-1A55-42AE-B409-57A00214D4E5}" srcOrd="6" destOrd="0" presId="urn:microsoft.com/office/officeart/2008/layout/LinedList"/>
    <dgm:cxn modelId="{DBEC3141-3F8C-45D6-8F99-E2CCA3BC56C5}" type="presParOf" srcId="{8E55E117-2461-42BA-9BA3-BD9FEE98863E}" destId="{CAB05E9E-C181-4803-8743-B27BA4CE46A3}" srcOrd="7" destOrd="0" presId="urn:microsoft.com/office/officeart/2008/layout/LinedList"/>
    <dgm:cxn modelId="{ECC21BD4-09B6-4345-90B1-5CC352E36EF9}" type="presParOf" srcId="{CAB05E9E-C181-4803-8743-B27BA4CE46A3}" destId="{D5E3F049-60D2-4A3E-9BFF-B6F06495E443}" srcOrd="0" destOrd="0" presId="urn:microsoft.com/office/officeart/2008/layout/LinedList"/>
    <dgm:cxn modelId="{4EB4CF39-A6B1-4520-846E-499D27E0E187}" type="presParOf" srcId="{CAB05E9E-C181-4803-8743-B27BA4CE46A3}" destId="{5D1A72C9-CD78-4216-9089-86C64241759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F3A93E-6C44-4091-A1F6-A13A4633E08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DFDC89E-DA0F-4530-8778-41B5DB30AAD1}">
      <dgm:prSet/>
      <dgm:spPr/>
      <dgm:t>
        <a:bodyPr/>
        <a:lstStyle/>
        <a:p>
          <a:pPr>
            <a:lnSpc>
              <a:spcPct val="100000"/>
            </a:lnSpc>
          </a:pPr>
          <a:r>
            <a:rPr lang="en-US"/>
            <a:t>All future capital costs – shut down costs – transfer station costs + use of land</a:t>
          </a:r>
        </a:p>
      </dgm:t>
    </dgm:pt>
    <dgm:pt modelId="{39CF773B-D375-4401-BB52-EF5FB409A1DB}" type="parTrans" cxnId="{BD9981B8-F246-4F0A-9C42-EE28F9A76565}">
      <dgm:prSet/>
      <dgm:spPr/>
      <dgm:t>
        <a:bodyPr/>
        <a:lstStyle/>
        <a:p>
          <a:endParaRPr lang="en-US"/>
        </a:p>
      </dgm:t>
    </dgm:pt>
    <dgm:pt modelId="{ADB5BF75-C901-4585-AE3C-C2C6D0362C80}" type="sibTrans" cxnId="{BD9981B8-F246-4F0A-9C42-EE28F9A76565}">
      <dgm:prSet/>
      <dgm:spPr/>
      <dgm:t>
        <a:bodyPr/>
        <a:lstStyle/>
        <a:p>
          <a:pPr>
            <a:lnSpc>
              <a:spcPct val="100000"/>
            </a:lnSpc>
          </a:pPr>
          <a:endParaRPr lang="en-US"/>
        </a:p>
      </dgm:t>
    </dgm:pt>
    <dgm:pt modelId="{ACCC0D8D-F7C5-4D01-9336-05AB25EEFDD7}">
      <dgm:prSet/>
      <dgm:spPr/>
      <dgm:t>
        <a:bodyPr/>
        <a:lstStyle/>
        <a:p>
          <a:pPr>
            <a:lnSpc>
              <a:spcPct val="100000"/>
            </a:lnSpc>
          </a:pPr>
          <a:r>
            <a:rPr lang="en-US"/>
            <a:t>Operating costs (note contract ends 2025)</a:t>
          </a:r>
        </a:p>
      </dgm:t>
    </dgm:pt>
    <dgm:pt modelId="{5246EFF9-50A8-4857-B941-B894B1A4C944}" type="parTrans" cxnId="{39BA6AC2-6892-4794-8DDD-F365FE6ABB33}">
      <dgm:prSet/>
      <dgm:spPr/>
      <dgm:t>
        <a:bodyPr/>
        <a:lstStyle/>
        <a:p>
          <a:endParaRPr lang="en-US"/>
        </a:p>
      </dgm:t>
    </dgm:pt>
    <dgm:pt modelId="{B414A0E3-D3F0-4B42-9361-190EBBE9DE0E}" type="sibTrans" cxnId="{39BA6AC2-6892-4794-8DDD-F365FE6ABB33}">
      <dgm:prSet/>
      <dgm:spPr/>
      <dgm:t>
        <a:bodyPr/>
        <a:lstStyle/>
        <a:p>
          <a:pPr>
            <a:lnSpc>
              <a:spcPct val="100000"/>
            </a:lnSpc>
          </a:pPr>
          <a:endParaRPr lang="en-US"/>
        </a:p>
      </dgm:t>
    </dgm:pt>
    <dgm:pt modelId="{A0513C31-BD25-410E-BDAA-DC8666D25A00}">
      <dgm:prSet/>
      <dgm:spPr/>
      <dgm:t>
        <a:bodyPr/>
        <a:lstStyle/>
        <a:p>
          <a:pPr>
            <a:lnSpc>
              <a:spcPct val="100000"/>
            </a:lnSpc>
          </a:pPr>
          <a:r>
            <a:rPr lang="en-US"/>
            <a:t>Staff time to report on emissions + monitoring costs</a:t>
          </a:r>
        </a:p>
      </dgm:t>
    </dgm:pt>
    <dgm:pt modelId="{567543E4-A147-49D3-B846-D538278112C8}" type="parTrans" cxnId="{17D60D18-C81B-4AD7-BF80-022000B6EE96}">
      <dgm:prSet/>
      <dgm:spPr/>
      <dgm:t>
        <a:bodyPr/>
        <a:lstStyle/>
        <a:p>
          <a:endParaRPr lang="en-US"/>
        </a:p>
      </dgm:t>
    </dgm:pt>
    <dgm:pt modelId="{10F3CE44-4271-4408-B925-6204B8760F98}" type="sibTrans" cxnId="{17D60D18-C81B-4AD7-BF80-022000B6EE96}">
      <dgm:prSet/>
      <dgm:spPr/>
      <dgm:t>
        <a:bodyPr/>
        <a:lstStyle/>
        <a:p>
          <a:pPr>
            <a:lnSpc>
              <a:spcPct val="100000"/>
            </a:lnSpc>
          </a:pPr>
          <a:endParaRPr lang="en-US"/>
        </a:p>
      </dgm:t>
    </dgm:pt>
    <dgm:pt modelId="{20207E22-CAC3-44FF-BDD6-E9698B46840A}">
      <dgm:prSet/>
      <dgm:spPr/>
      <dgm:t>
        <a:bodyPr/>
        <a:lstStyle/>
        <a:p>
          <a:pPr>
            <a:lnSpc>
              <a:spcPct val="100000"/>
            </a:lnSpc>
          </a:pPr>
          <a:r>
            <a:rPr lang="en-US"/>
            <a:t>No need to try to find places for ash to go</a:t>
          </a:r>
        </a:p>
      </dgm:t>
    </dgm:pt>
    <dgm:pt modelId="{171E4A12-428E-42D1-9FE9-B63E5FB405AD}" type="parTrans" cxnId="{0E236F27-11CF-4DF7-88C3-01775DA10A54}">
      <dgm:prSet/>
      <dgm:spPr/>
      <dgm:t>
        <a:bodyPr/>
        <a:lstStyle/>
        <a:p>
          <a:endParaRPr lang="en-US"/>
        </a:p>
      </dgm:t>
    </dgm:pt>
    <dgm:pt modelId="{F85233E6-94D4-4138-A652-C91A822605B4}" type="sibTrans" cxnId="{0E236F27-11CF-4DF7-88C3-01775DA10A54}">
      <dgm:prSet/>
      <dgm:spPr/>
      <dgm:t>
        <a:bodyPr/>
        <a:lstStyle/>
        <a:p>
          <a:pPr>
            <a:lnSpc>
              <a:spcPct val="100000"/>
            </a:lnSpc>
          </a:pPr>
          <a:endParaRPr lang="en-US"/>
        </a:p>
      </dgm:t>
    </dgm:pt>
    <dgm:pt modelId="{04BA59C3-27EC-4BA0-8776-0306D2AA7AC6}">
      <dgm:prSet/>
      <dgm:spPr/>
      <dgm:t>
        <a:bodyPr/>
        <a:lstStyle/>
        <a:p>
          <a:pPr>
            <a:lnSpc>
              <a:spcPct val="100000"/>
            </a:lnSpc>
          </a:pPr>
          <a:r>
            <a:rPr lang="en-US"/>
            <a:t>Decreased health and environmental risks</a:t>
          </a:r>
        </a:p>
      </dgm:t>
    </dgm:pt>
    <dgm:pt modelId="{19E01259-416F-4575-B548-A77FA4CCC20D}" type="parTrans" cxnId="{757F1C97-59B3-4EEE-86FB-6A09B0E1A56E}">
      <dgm:prSet/>
      <dgm:spPr/>
      <dgm:t>
        <a:bodyPr/>
        <a:lstStyle/>
        <a:p>
          <a:endParaRPr lang="en-US"/>
        </a:p>
      </dgm:t>
    </dgm:pt>
    <dgm:pt modelId="{292AA10A-6BCC-443C-9E2C-67C22F300F03}" type="sibTrans" cxnId="{757F1C97-59B3-4EEE-86FB-6A09B0E1A56E}">
      <dgm:prSet/>
      <dgm:spPr/>
      <dgm:t>
        <a:bodyPr/>
        <a:lstStyle/>
        <a:p>
          <a:pPr>
            <a:lnSpc>
              <a:spcPct val="100000"/>
            </a:lnSpc>
          </a:pPr>
          <a:endParaRPr lang="en-US"/>
        </a:p>
      </dgm:t>
    </dgm:pt>
    <dgm:pt modelId="{3F561DFB-7C56-47B6-8E5F-F7DDDB0839E2}">
      <dgm:prSet/>
      <dgm:spPr/>
      <dgm:t>
        <a:bodyPr/>
        <a:lstStyle/>
        <a:p>
          <a:pPr>
            <a:lnSpc>
              <a:spcPct val="100000"/>
            </a:lnSpc>
          </a:pPr>
          <a:r>
            <a:rPr lang="en-US"/>
            <a:t>GHG savings</a:t>
          </a:r>
        </a:p>
      </dgm:t>
    </dgm:pt>
    <dgm:pt modelId="{04911014-27CC-4B4D-9E57-790F46CBFC2E}" type="parTrans" cxnId="{71923F09-AE02-4262-B2EC-2C38E0BE717D}">
      <dgm:prSet/>
      <dgm:spPr/>
      <dgm:t>
        <a:bodyPr/>
        <a:lstStyle/>
        <a:p>
          <a:endParaRPr lang="en-US"/>
        </a:p>
      </dgm:t>
    </dgm:pt>
    <dgm:pt modelId="{A3C97555-908F-46FB-B5B7-E869583DDFF2}" type="sibTrans" cxnId="{71923F09-AE02-4262-B2EC-2C38E0BE717D}">
      <dgm:prSet/>
      <dgm:spPr/>
      <dgm:t>
        <a:bodyPr/>
        <a:lstStyle/>
        <a:p>
          <a:pPr>
            <a:lnSpc>
              <a:spcPct val="100000"/>
            </a:lnSpc>
          </a:pPr>
          <a:endParaRPr lang="en-US"/>
        </a:p>
      </dgm:t>
    </dgm:pt>
    <dgm:pt modelId="{BCCCAEB3-AEFB-4F5C-962C-845F864643AE}">
      <dgm:prSet/>
      <dgm:spPr/>
      <dgm:t>
        <a:bodyPr/>
        <a:lstStyle/>
        <a:p>
          <a:pPr>
            <a:lnSpc>
              <a:spcPct val="100000"/>
            </a:lnSpc>
          </a:pPr>
          <a:r>
            <a:rPr lang="en-US"/>
            <a:t>Air quality benefits</a:t>
          </a:r>
        </a:p>
      </dgm:t>
    </dgm:pt>
    <dgm:pt modelId="{D81B32EE-9FE6-4656-A448-8AB9DD533A85}" type="parTrans" cxnId="{F56FB474-C741-4B92-A2F9-18589D938495}">
      <dgm:prSet/>
      <dgm:spPr/>
      <dgm:t>
        <a:bodyPr/>
        <a:lstStyle/>
        <a:p>
          <a:endParaRPr lang="en-US"/>
        </a:p>
      </dgm:t>
    </dgm:pt>
    <dgm:pt modelId="{121812D5-DD55-4C25-B58B-4BEECEAADA96}" type="sibTrans" cxnId="{F56FB474-C741-4B92-A2F9-18589D938495}">
      <dgm:prSet/>
      <dgm:spPr/>
      <dgm:t>
        <a:bodyPr/>
        <a:lstStyle/>
        <a:p>
          <a:endParaRPr lang="en-US"/>
        </a:p>
      </dgm:t>
    </dgm:pt>
    <dgm:pt modelId="{AA9E2CEC-CB03-4396-BBBC-D719D8CE9B8A}" type="pres">
      <dgm:prSet presAssocID="{2EF3A93E-6C44-4091-A1F6-A13A4633E086}" presName="root" presStyleCnt="0">
        <dgm:presLayoutVars>
          <dgm:dir/>
          <dgm:resizeHandles val="exact"/>
        </dgm:presLayoutVars>
      </dgm:prSet>
      <dgm:spPr/>
    </dgm:pt>
    <dgm:pt modelId="{A086C515-043E-45AF-995A-0BD176977FCE}" type="pres">
      <dgm:prSet presAssocID="{2EF3A93E-6C44-4091-A1F6-A13A4633E086}" presName="container" presStyleCnt="0">
        <dgm:presLayoutVars>
          <dgm:dir/>
          <dgm:resizeHandles val="exact"/>
        </dgm:presLayoutVars>
      </dgm:prSet>
      <dgm:spPr/>
    </dgm:pt>
    <dgm:pt modelId="{1767B980-23A0-4F28-BF78-0E6C98D11273}" type="pres">
      <dgm:prSet presAssocID="{0DFDC89E-DA0F-4530-8778-41B5DB30AAD1}" presName="compNode" presStyleCnt="0"/>
      <dgm:spPr/>
    </dgm:pt>
    <dgm:pt modelId="{31BED4A6-CAE4-4622-BC36-291AF06E21C8}" type="pres">
      <dgm:prSet presAssocID="{0DFDC89E-DA0F-4530-8778-41B5DB30AAD1}" presName="iconBgRect" presStyleLbl="bgShp" presStyleIdx="0" presStyleCnt="7"/>
      <dgm:spPr/>
    </dgm:pt>
    <dgm:pt modelId="{B6166239-0E14-4805-8E89-20236967C9AD}" type="pres">
      <dgm:prSet presAssocID="{0DFDC89E-DA0F-4530-8778-41B5DB30AAD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ty"/>
        </a:ext>
      </dgm:extLst>
    </dgm:pt>
    <dgm:pt modelId="{9C96A513-DC34-4694-9B91-62DD23255DC6}" type="pres">
      <dgm:prSet presAssocID="{0DFDC89E-DA0F-4530-8778-41B5DB30AAD1}" presName="spaceRect" presStyleCnt="0"/>
      <dgm:spPr/>
    </dgm:pt>
    <dgm:pt modelId="{A5E251A1-12E6-477E-9607-010999058C4F}" type="pres">
      <dgm:prSet presAssocID="{0DFDC89E-DA0F-4530-8778-41B5DB30AAD1}" presName="textRect" presStyleLbl="revTx" presStyleIdx="0" presStyleCnt="7">
        <dgm:presLayoutVars>
          <dgm:chMax val="1"/>
          <dgm:chPref val="1"/>
        </dgm:presLayoutVars>
      </dgm:prSet>
      <dgm:spPr/>
    </dgm:pt>
    <dgm:pt modelId="{1F24BC40-6F93-4363-AE62-71D7ED4964CC}" type="pres">
      <dgm:prSet presAssocID="{ADB5BF75-C901-4585-AE3C-C2C6D0362C80}" presName="sibTrans" presStyleLbl="sibTrans2D1" presStyleIdx="0" presStyleCnt="0"/>
      <dgm:spPr/>
    </dgm:pt>
    <dgm:pt modelId="{94BEB696-4B2F-4D7E-93CD-8A7092A47844}" type="pres">
      <dgm:prSet presAssocID="{ACCC0D8D-F7C5-4D01-9336-05AB25EEFDD7}" presName="compNode" presStyleCnt="0"/>
      <dgm:spPr/>
    </dgm:pt>
    <dgm:pt modelId="{9CD65602-D2C2-46F4-99F8-EA97BD5E4CFB}" type="pres">
      <dgm:prSet presAssocID="{ACCC0D8D-F7C5-4D01-9336-05AB25EEFDD7}" presName="iconBgRect" presStyleLbl="bgShp" presStyleIdx="1" presStyleCnt="7"/>
      <dgm:spPr/>
    </dgm:pt>
    <dgm:pt modelId="{9F0AF9A3-97C1-4E1A-9C68-CB84786A3B93}" type="pres">
      <dgm:prSet presAssocID="{ACCC0D8D-F7C5-4D01-9336-05AB25EEFDD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Yuan"/>
        </a:ext>
      </dgm:extLst>
    </dgm:pt>
    <dgm:pt modelId="{FD76B926-0E67-45EB-8262-506F41033DD2}" type="pres">
      <dgm:prSet presAssocID="{ACCC0D8D-F7C5-4D01-9336-05AB25EEFDD7}" presName="spaceRect" presStyleCnt="0"/>
      <dgm:spPr/>
    </dgm:pt>
    <dgm:pt modelId="{F970242A-2D58-44DD-A153-D00BA0ED3C52}" type="pres">
      <dgm:prSet presAssocID="{ACCC0D8D-F7C5-4D01-9336-05AB25EEFDD7}" presName="textRect" presStyleLbl="revTx" presStyleIdx="1" presStyleCnt="7">
        <dgm:presLayoutVars>
          <dgm:chMax val="1"/>
          <dgm:chPref val="1"/>
        </dgm:presLayoutVars>
      </dgm:prSet>
      <dgm:spPr/>
    </dgm:pt>
    <dgm:pt modelId="{3CFFB332-2437-4392-A0AB-EF56A8B2BDD6}" type="pres">
      <dgm:prSet presAssocID="{B414A0E3-D3F0-4B42-9361-190EBBE9DE0E}" presName="sibTrans" presStyleLbl="sibTrans2D1" presStyleIdx="0" presStyleCnt="0"/>
      <dgm:spPr/>
    </dgm:pt>
    <dgm:pt modelId="{B2ED0C3C-0836-474D-9B80-2FE76EF64A35}" type="pres">
      <dgm:prSet presAssocID="{A0513C31-BD25-410E-BDAA-DC8666D25A00}" presName="compNode" presStyleCnt="0"/>
      <dgm:spPr/>
    </dgm:pt>
    <dgm:pt modelId="{5BD6CC16-B368-43D7-B10B-42D482C24D39}" type="pres">
      <dgm:prSet presAssocID="{A0513C31-BD25-410E-BDAA-DC8666D25A00}" presName="iconBgRect" presStyleLbl="bgShp" presStyleIdx="2" presStyleCnt="7"/>
      <dgm:spPr/>
    </dgm:pt>
    <dgm:pt modelId="{BE1B8B3B-F55D-47AA-BF0B-FEEBB6A0FDE6}" type="pres">
      <dgm:prSet presAssocID="{A0513C31-BD25-410E-BDAA-DC8666D25A0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7EBF8049-EF79-4057-81E6-6BA77B34EFB7}" type="pres">
      <dgm:prSet presAssocID="{A0513C31-BD25-410E-BDAA-DC8666D25A00}" presName="spaceRect" presStyleCnt="0"/>
      <dgm:spPr/>
    </dgm:pt>
    <dgm:pt modelId="{C0956D5A-BF36-4CA6-AB1D-5A6E087424B0}" type="pres">
      <dgm:prSet presAssocID="{A0513C31-BD25-410E-BDAA-DC8666D25A00}" presName="textRect" presStyleLbl="revTx" presStyleIdx="2" presStyleCnt="7">
        <dgm:presLayoutVars>
          <dgm:chMax val="1"/>
          <dgm:chPref val="1"/>
        </dgm:presLayoutVars>
      </dgm:prSet>
      <dgm:spPr/>
    </dgm:pt>
    <dgm:pt modelId="{33572C69-893A-406D-BC26-B9C498A33508}" type="pres">
      <dgm:prSet presAssocID="{10F3CE44-4271-4408-B925-6204B8760F98}" presName="sibTrans" presStyleLbl="sibTrans2D1" presStyleIdx="0" presStyleCnt="0"/>
      <dgm:spPr/>
    </dgm:pt>
    <dgm:pt modelId="{3AE3E62F-DB6F-4701-89E7-8F9FB8E85E65}" type="pres">
      <dgm:prSet presAssocID="{20207E22-CAC3-44FF-BDD6-E9698B46840A}" presName="compNode" presStyleCnt="0"/>
      <dgm:spPr/>
    </dgm:pt>
    <dgm:pt modelId="{7021E2C9-AD29-49C5-A1E8-2527E7F5D0C2}" type="pres">
      <dgm:prSet presAssocID="{20207E22-CAC3-44FF-BDD6-E9698B46840A}" presName="iconBgRect" presStyleLbl="bgShp" presStyleIdx="3" presStyleCnt="7"/>
      <dgm:spPr/>
    </dgm:pt>
    <dgm:pt modelId="{9F3FBC22-A173-4304-B902-5EF0682EB66D}" type="pres">
      <dgm:prSet presAssocID="{20207E22-CAC3-44FF-BDD6-E9698B46840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nfire"/>
        </a:ext>
      </dgm:extLst>
    </dgm:pt>
    <dgm:pt modelId="{13BE2167-2AD3-4AE8-813F-A990CE35A947}" type="pres">
      <dgm:prSet presAssocID="{20207E22-CAC3-44FF-BDD6-E9698B46840A}" presName="spaceRect" presStyleCnt="0"/>
      <dgm:spPr/>
    </dgm:pt>
    <dgm:pt modelId="{AE0D50D0-28FA-4D48-9D51-492BD9B930C0}" type="pres">
      <dgm:prSet presAssocID="{20207E22-CAC3-44FF-BDD6-E9698B46840A}" presName="textRect" presStyleLbl="revTx" presStyleIdx="3" presStyleCnt="7">
        <dgm:presLayoutVars>
          <dgm:chMax val="1"/>
          <dgm:chPref val="1"/>
        </dgm:presLayoutVars>
      </dgm:prSet>
      <dgm:spPr/>
    </dgm:pt>
    <dgm:pt modelId="{82CF1C2E-80BB-4913-BC5A-35EFB7BEFE8F}" type="pres">
      <dgm:prSet presAssocID="{F85233E6-94D4-4138-A652-C91A822605B4}" presName="sibTrans" presStyleLbl="sibTrans2D1" presStyleIdx="0" presStyleCnt="0"/>
      <dgm:spPr/>
    </dgm:pt>
    <dgm:pt modelId="{E7810D76-835F-49FD-82E2-BC215CDA1B04}" type="pres">
      <dgm:prSet presAssocID="{04BA59C3-27EC-4BA0-8776-0306D2AA7AC6}" presName="compNode" presStyleCnt="0"/>
      <dgm:spPr/>
    </dgm:pt>
    <dgm:pt modelId="{51C830C5-9722-45A9-A55C-896F8F1A0A4E}" type="pres">
      <dgm:prSet presAssocID="{04BA59C3-27EC-4BA0-8776-0306D2AA7AC6}" presName="iconBgRect" presStyleLbl="bgShp" presStyleIdx="4" presStyleCnt="7"/>
      <dgm:spPr/>
    </dgm:pt>
    <dgm:pt modelId="{A58548BE-74D4-4CCA-80C7-E3E9AEC28C12}" type="pres">
      <dgm:prSet presAssocID="{04BA59C3-27EC-4BA0-8776-0306D2AA7AC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dical"/>
        </a:ext>
      </dgm:extLst>
    </dgm:pt>
    <dgm:pt modelId="{293A4E8A-6982-4494-936F-55047E80780C}" type="pres">
      <dgm:prSet presAssocID="{04BA59C3-27EC-4BA0-8776-0306D2AA7AC6}" presName="spaceRect" presStyleCnt="0"/>
      <dgm:spPr/>
    </dgm:pt>
    <dgm:pt modelId="{24137E68-2FF5-4C2E-AB79-464332031AFF}" type="pres">
      <dgm:prSet presAssocID="{04BA59C3-27EC-4BA0-8776-0306D2AA7AC6}" presName="textRect" presStyleLbl="revTx" presStyleIdx="4" presStyleCnt="7">
        <dgm:presLayoutVars>
          <dgm:chMax val="1"/>
          <dgm:chPref val="1"/>
        </dgm:presLayoutVars>
      </dgm:prSet>
      <dgm:spPr/>
    </dgm:pt>
    <dgm:pt modelId="{8FC34F91-70CF-45D5-B6C1-229608AA224D}" type="pres">
      <dgm:prSet presAssocID="{292AA10A-6BCC-443C-9E2C-67C22F300F03}" presName="sibTrans" presStyleLbl="sibTrans2D1" presStyleIdx="0" presStyleCnt="0"/>
      <dgm:spPr/>
    </dgm:pt>
    <dgm:pt modelId="{B0ED37A0-8BF0-46F9-9F77-A45D92031950}" type="pres">
      <dgm:prSet presAssocID="{3F561DFB-7C56-47B6-8E5F-F7DDDB0839E2}" presName="compNode" presStyleCnt="0"/>
      <dgm:spPr/>
    </dgm:pt>
    <dgm:pt modelId="{43F87C71-CC0A-4F0E-9E62-981A27D8E0D7}" type="pres">
      <dgm:prSet presAssocID="{3F561DFB-7C56-47B6-8E5F-F7DDDB0839E2}" presName="iconBgRect" presStyleLbl="bgShp" presStyleIdx="5" presStyleCnt="7"/>
      <dgm:spPr/>
    </dgm:pt>
    <dgm:pt modelId="{BB325925-D1E8-4088-8CDE-6E63134FB427}" type="pres">
      <dgm:prSet presAssocID="{3F561DFB-7C56-47B6-8E5F-F7DDDB0839E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Upward trend"/>
        </a:ext>
      </dgm:extLst>
    </dgm:pt>
    <dgm:pt modelId="{76AF5F79-FB17-448D-87B5-D05B73F1E6E9}" type="pres">
      <dgm:prSet presAssocID="{3F561DFB-7C56-47B6-8E5F-F7DDDB0839E2}" presName="spaceRect" presStyleCnt="0"/>
      <dgm:spPr/>
    </dgm:pt>
    <dgm:pt modelId="{CB6B1201-8192-43D7-8E17-422FB2FEF427}" type="pres">
      <dgm:prSet presAssocID="{3F561DFB-7C56-47B6-8E5F-F7DDDB0839E2}" presName="textRect" presStyleLbl="revTx" presStyleIdx="5" presStyleCnt="7">
        <dgm:presLayoutVars>
          <dgm:chMax val="1"/>
          <dgm:chPref val="1"/>
        </dgm:presLayoutVars>
      </dgm:prSet>
      <dgm:spPr/>
    </dgm:pt>
    <dgm:pt modelId="{08146895-AF75-47BB-9F08-B24209CB4299}" type="pres">
      <dgm:prSet presAssocID="{A3C97555-908F-46FB-B5B7-E869583DDFF2}" presName="sibTrans" presStyleLbl="sibTrans2D1" presStyleIdx="0" presStyleCnt="0"/>
      <dgm:spPr/>
    </dgm:pt>
    <dgm:pt modelId="{819566C6-F681-4D30-AE05-3501E20ED502}" type="pres">
      <dgm:prSet presAssocID="{BCCCAEB3-AEFB-4F5C-962C-845F864643AE}" presName="compNode" presStyleCnt="0"/>
      <dgm:spPr/>
    </dgm:pt>
    <dgm:pt modelId="{1B48A677-12ED-4F01-BF34-4B223550C323}" type="pres">
      <dgm:prSet presAssocID="{BCCCAEB3-AEFB-4F5C-962C-845F864643AE}" presName="iconBgRect" presStyleLbl="bgShp" presStyleIdx="6" presStyleCnt="7"/>
      <dgm:spPr/>
    </dgm:pt>
    <dgm:pt modelId="{29B2528A-F34D-4EFA-A3BC-9AA74CF238ED}" type="pres">
      <dgm:prSet presAssocID="{BCCCAEB3-AEFB-4F5C-962C-845F864643A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Airplane"/>
        </a:ext>
      </dgm:extLst>
    </dgm:pt>
    <dgm:pt modelId="{7DE1974B-502B-4C4E-9A4F-2D66EBF77D15}" type="pres">
      <dgm:prSet presAssocID="{BCCCAEB3-AEFB-4F5C-962C-845F864643AE}" presName="spaceRect" presStyleCnt="0"/>
      <dgm:spPr/>
    </dgm:pt>
    <dgm:pt modelId="{535FD5CF-799A-43AF-A359-C9110FE84A25}" type="pres">
      <dgm:prSet presAssocID="{BCCCAEB3-AEFB-4F5C-962C-845F864643AE}" presName="textRect" presStyleLbl="revTx" presStyleIdx="6" presStyleCnt="7">
        <dgm:presLayoutVars>
          <dgm:chMax val="1"/>
          <dgm:chPref val="1"/>
        </dgm:presLayoutVars>
      </dgm:prSet>
      <dgm:spPr/>
    </dgm:pt>
  </dgm:ptLst>
  <dgm:cxnLst>
    <dgm:cxn modelId="{71923F09-AE02-4262-B2EC-2C38E0BE717D}" srcId="{2EF3A93E-6C44-4091-A1F6-A13A4633E086}" destId="{3F561DFB-7C56-47B6-8E5F-F7DDDB0839E2}" srcOrd="5" destOrd="0" parTransId="{04911014-27CC-4B4D-9E57-790F46CBFC2E}" sibTransId="{A3C97555-908F-46FB-B5B7-E869583DDFF2}"/>
    <dgm:cxn modelId="{17D60D18-C81B-4AD7-BF80-022000B6EE96}" srcId="{2EF3A93E-6C44-4091-A1F6-A13A4633E086}" destId="{A0513C31-BD25-410E-BDAA-DC8666D25A00}" srcOrd="2" destOrd="0" parTransId="{567543E4-A147-49D3-B846-D538278112C8}" sibTransId="{10F3CE44-4271-4408-B925-6204B8760F98}"/>
    <dgm:cxn modelId="{D6B0C419-8658-45C3-B308-2CBB4F39CC9D}" type="presOf" srcId="{04BA59C3-27EC-4BA0-8776-0306D2AA7AC6}" destId="{24137E68-2FF5-4C2E-AB79-464332031AFF}" srcOrd="0" destOrd="0" presId="urn:microsoft.com/office/officeart/2018/2/layout/IconCircleList"/>
    <dgm:cxn modelId="{0E236F27-11CF-4DF7-88C3-01775DA10A54}" srcId="{2EF3A93E-6C44-4091-A1F6-A13A4633E086}" destId="{20207E22-CAC3-44FF-BDD6-E9698B46840A}" srcOrd="3" destOrd="0" parTransId="{171E4A12-428E-42D1-9FE9-B63E5FB405AD}" sibTransId="{F85233E6-94D4-4138-A652-C91A822605B4}"/>
    <dgm:cxn modelId="{F44D7A2E-59A9-414A-A4E8-8A6BFEC33FDC}" type="presOf" srcId="{A0513C31-BD25-410E-BDAA-DC8666D25A00}" destId="{C0956D5A-BF36-4CA6-AB1D-5A6E087424B0}" srcOrd="0" destOrd="0" presId="urn:microsoft.com/office/officeart/2018/2/layout/IconCircleList"/>
    <dgm:cxn modelId="{EB214145-316F-40CE-9FF0-D7EDAF7409D7}" type="presOf" srcId="{2EF3A93E-6C44-4091-A1F6-A13A4633E086}" destId="{AA9E2CEC-CB03-4396-BBBC-D719D8CE9B8A}" srcOrd="0" destOrd="0" presId="urn:microsoft.com/office/officeart/2018/2/layout/IconCircleList"/>
    <dgm:cxn modelId="{69D2EA4B-33BA-48B6-A769-A9BF6EF881D5}" type="presOf" srcId="{ADB5BF75-C901-4585-AE3C-C2C6D0362C80}" destId="{1F24BC40-6F93-4363-AE62-71D7ED4964CC}" srcOrd="0" destOrd="0" presId="urn:microsoft.com/office/officeart/2018/2/layout/IconCircleList"/>
    <dgm:cxn modelId="{EE77EE4D-08D0-4C41-8FF5-2EA851EEF07A}" type="presOf" srcId="{0DFDC89E-DA0F-4530-8778-41B5DB30AAD1}" destId="{A5E251A1-12E6-477E-9607-010999058C4F}" srcOrd="0" destOrd="0" presId="urn:microsoft.com/office/officeart/2018/2/layout/IconCircleList"/>
    <dgm:cxn modelId="{9B627C5B-F2DA-4545-AC60-B5A8C76DAF1D}" type="presOf" srcId="{10F3CE44-4271-4408-B925-6204B8760F98}" destId="{33572C69-893A-406D-BC26-B9C498A33508}" srcOrd="0" destOrd="0" presId="urn:microsoft.com/office/officeart/2018/2/layout/IconCircleList"/>
    <dgm:cxn modelId="{8EC17468-2C4D-490D-9B20-ABED953C9262}" type="presOf" srcId="{A3C97555-908F-46FB-B5B7-E869583DDFF2}" destId="{08146895-AF75-47BB-9F08-B24209CB4299}" srcOrd="0" destOrd="0" presId="urn:microsoft.com/office/officeart/2018/2/layout/IconCircleList"/>
    <dgm:cxn modelId="{FD5B8C68-59AC-42A9-907D-11F88F04AA4A}" type="presOf" srcId="{20207E22-CAC3-44FF-BDD6-E9698B46840A}" destId="{AE0D50D0-28FA-4D48-9D51-492BD9B930C0}" srcOrd="0" destOrd="0" presId="urn:microsoft.com/office/officeart/2018/2/layout/IconCircleList"/>
    <dgm:cxn modelId="{F56FB474-C741-4B92-A2F9-18589D938495}" srcId="{2EF3A93E-6C44-4091-A1F6-A13A4633E086}" destId="{BCCCAEB3-AEFB-4F5C-962C-845F864643AE}" srcOrd="6" destOrd="0" parTransId="{D81B32EE-9FE6-4656-A448-8AB9DD533A85}" sibTransId="{121812D5-DD55-4C25-B58B-4BEECEAADA96}"/>
    <dgm:cxn modelId="{0863FD8E-16E7-4494-901B-51D4FA534BD4}" type="presOf" srcId="{ACCC0D8D-F7C5-4D01-9336-05AB25EEFDD7}" destId="{F970242A-2D58-44DD-A153-D00BA0ED3C52}" srcOrd="0" destOrd="0" presId="urn:microsoft.com/office/officeart/2018/2/layout/IconCircleList"/>
    <dgm:cxn modelId="{757F1C97-59B3-4EEE-86FB-6A09B0E1A56E}" srcId="{2EF3A93E-6C44-4091-A1F6-A13A4633E086}" destId="{04BA59C3-27EC-4BA0-8776-0306D2AA7AC6}" srcOrd="4" destOrd="0" parTransId="{19E01259-416F-4575-B548-A77FA4CCC20D}" sibTransId="{292AA10A-6BCC-443C-9E2C-67C22F300F03}"/>
    <dgm:cxn modelId="{10876CA7-8559-4B7D-8405-B0AE7D6508B9}" type="presOf" srcId="{3F561DFB-7C56-47B6-8E5F-F7DDDB0839E2}" destId="{CB6B1201-8192-43D7-8E17-422FB2FEF427}" srcOrd="0" destOrd="0" presId="urn:microsoft.com/office/officeart/2018/2/layout/IconCircleList"/>
    <dgm:cxn modelId="{19A284AB-D043-47CF-A0A8-E97E9E13C994}" type="presOf" srcId="{292AA10A-6BCC-443C-9E2C-67C22F300F03}" destId="{8FC34F91-70CF-45D5-B6C1-229608AA224D}" srcOrd="0" destOrd="0" presId="urn:microsoft.com/office/officeart/2018/2/layout/IconCircleList"/>
    <dgm:cxn modelId="{BD9981B8-F246-4F0A-9C42-EE28F9A76565}" srcId="{2EF3A93E-6C44-4091-A1F6-A13A4633E086}" destId="{0DFDC89E-DA0F-4530-8778-41B5DB30AAD1}" srcOrd="0" destOrd="0" parTransId="{39CF773B-D375-4401-BB52-EF5FB409A1DB}" sibTransId="{ADB5BF75-C901-4585-AE3C-C2C6D0362C80}"/>
    <dgm:cxn modelId="{39BA6AC2-6892-4794-8DDD-F365FE6ABB33}" srcId="{2EF3A93E-6C44-4091-A1F6-A13A4633E086}" destId="{ACCC0D8D-F7C5-4D01-9336-05AB25EEFDD7}" srcOrd="1" destOrd="0" parTransId="{5246EFF9-50A8-4857-B941-B894B1A4C944}" sibTransId="{B414A0E3-D3F0-4B42-9361-190EBBE9DE0E}"/>
    <dgm:cxn modelId="{4B252BD2-C8D0-482F-A354-18E3E50048B8}" type="presOf" srcId="{B414A0E3-D3F0-4B42-9361-190EBBE9DE0E}" destId="{3CFFB332-2437-4392-A0AB-EF56A8B2BDD6}" srcOrd="0" destOrd="0" presId="urn:microsoft.com/office/officeart/2018/2/layout/IconCircleList"/>
    <dgm:cxn modelId="{AC0865F6-63EC-4C24-96A1-FDBC9AB0DA9A}" type="presOf" srcId="{BCCCAEB3-AEFB-4F5C-962C-845F864643AE}" destId="{535FD5CF-799A-43AF-A359-C9110FE84A25}" srcOrd="0" destOrd="0" presId="urn:microsoft.com/office/officeart/2018/2/layout/IconCircleList"/>
    <dgm:cxn modelId="{D29698FE-255B-4216-9068-BD368C2F1F07}" type="presOf" srcId="{F85233E6-94D4-4138-A652-C91A822605B4}" destId="{82CF1C2E-80BB-4913-BC5A-35EFB7BEFE8F}" srcOrd="0" destOrd="0" presId="urn:microsoft.com/office/officeart/2018/2/layout/IconCircleList"/>
    <dgm:cxn modelId="{1B8409E0-FFCD-4F10-97DE-7EAB785C96DF}" type="presParOf" srcId="{AA9E2CEC-CB03-4396-BBBC-D719D8CE9B8A}" destId="{A086C515-043E-45AF-995A-0BD176977FCE}" srcOrd="0" destOrd="0" presId="urn:microsoft.com/office/officeart/2018/2/layout/IconCircleList"/>
    <dgm:cxn modelId="{A4B7B00D-DDBD-4E14-A605-D9F05307286F}" type="presParOf" srcId="{A086C515-043E-45AF-995A-0BD176977FCE}" destId="{1767B980-23A0-4F28-BF78-0E6C98D11273}" srcOrd="0" destOrd="0" presId="urn:microsoft.com/office/officeart/2018/2/layout/IconCircleList"/>
    <dgm:cxn modelId="{9950BE93-E9C4-472E-84FD-9C63C37202F2}" type="presParOf" srcId="{1767B980-23A0-4F28-BF78-0E6C98D11273}" destId="{31BED4A6-CAE4-4622-BC36-291AF06E21C8}" srcOrd="0" destOrd="0" presId="urn:microsoft.com/office/officeart/2018/2/layout/IconCircleList"/>
    <dgm:cxn modelId="{3F4A7462-D44F-4F07-B311-3818BAEC4121}" type="presParOf" srcId="{1767B980-23A0-4F28-BF78-0E6C98D11273}" destId="{B6166239-0E14-4805-8E89-20236967C9AD}" srcOrd="1" destOrd="0" presId="urn:microsoft.com/office/officeart/2018/2/layout/IconCircleList"/>
    <dgm:cxn modelId="{5553FA52-6743-4FFC-894B-60670CD8B7FF}" type="presParOf" srcId="{1767B980-23A0-4F28-BF78-0E6C98D11273}" destId="{9C96A513-DC34-4694-9B91-62DD23255DC6}" srcOrd="2" destOrd="0" presId="urn:microsoft.com/office/officeart/2018/2/layout/IconCircleList"/>
    <dgm:cxn modelId="{D1F171CE-E083-4E2A-92BC-7E87C9CF8A6F}" type="presParOf" srcId="{1767B980-23A0-4F28-BF78-0E6C98D11273}" destId="{A5E251A1-12E6-477E-9607-010999058C4F}" srcOrd="3" destOrd="0" presId="urn:microsoft.com/office/officeart/2018/2/layout/IconCircleList"/>
    <dgm:cxn modelId="{2DB166BB-A831-4989-8F14-CF6B0EC361E3}" type="presParOf" srcId="{A086C515-043E-45AF-995A-0BD176977FCE}" destId="{1F24BC40-6F93-4363-AE62-71D7ED4964CC}" srcOrd="1" destOrd="0" presId="urn:microsoft.com/office/officeart/2018/2/layout/IconCircleList"/>
    <dgm:cxn modelId="{FF8B8FE5-8216-47F6-B620-FAD8989781C7}" type="presParOf" srcId="{A086C515-043E-45AF-995A-0BD176977FCE}" destId="{94BEB696-4B2F-4D7E-93CD-8A7092A47844}" srcOrd="2" destOrd="0" presId="urn:microsoft.com/office/officeart/2018/2/layout/IconCircleList"/>
    <dgm:cxn modelId="{D65FA871-0D93-4C3F-B071-74BCB600A53F}" type="presParOf" srcId="{94BEB696-4B2F-4D7E-93CD-8A7092A47844}" destId="{9CD65602-D2C2-46F4-99F8-EA97BD5E4CFB}" srcOrd="0" destOrd="0" presId="urn:microsoft.com/office/officeart/2018/2/layout/IconCircleList"/>
    <dgm:cxn modelId="{FD249FF9-C8FC-4704-9A32-A4A6239D276A}" type="presParOf" srcId="{94BEB696-4B2F-4D7E-93CD-8A7092A47844}" destId="{9F0AF9A3-97C1-4E1A-9C68-CB84786A3B93}" srcOrd="1" destOrd="0" presId="urn:microsoft.com/office/officeart/2018/2/layout/IconCircleList"/>
    <dgm:cxn modelId="{F8DB65ED-5E04-40E2-B283-285CDD7CF083}" type="presParOf" srcId="{94BEB696-4B2F-4D7E-93CD-8A7092A47844}" destId="{FD76B926-0E67-45EB-8262-506F41033DD2}" srcOrd="2" destOrd="0" presId="urn:microsoft.com/office/officeart/2018/2/layout/IconCircleList"/>
    <dgm:cxn modelId="{F7C3227D-4874-454F-AA35-A5544AFAABCB}" type="presParOf" srcId="{94BEB696-4B2F-4D7E-93CD-8A7092A47844}" destId="{F970242A-2D58-44DD-A153-D00BA0ED3C52}" srcOrd="3" destOrd="0" presId="urn:microsoft.com/office/officeart/2018/2/layout/IconCircleList"/>
    <dgm:cxn modelId="{18D827E7-00F2-4BB7-A674-FABF51AFD07C}" type="presParOf" srcId="{A086C515-043E-45AF-995A-0BD176977FCE}" destId="{3CFFB332-2437-4392-A0AB-EF56A8B2BDD6}" srcOrd="3" destOrd="0" presId="urn:microsoft.com/office/officeart/2018/2/layout/IconCircleList"/>
    <dgm:cxn modelId="{BD19CF52-744F-4EAF-89B7-DDC9B3272800}" type="presParOf" srcId="{A086C515-043E-45AF-995A-0BD176977FCE}" destId="{B2ED0C3C-0836-474D-9B80-2FE76EF64A35}" srcOrd="4" destOrd="0" presId="urn:microsoft.com/office/officeart/2018/2/layout/IconCircleList"/>
    <dgm:cxn modelId="{B1AE1CB2-748D-4096-8CCF-2A3704C715B2}" type="presParOf" srcId="{B2ED0C3C-0836-474D-9B80-2FE76EF64A35}" destId="{5BD6CC16-B368-43D7-B10B-42D482C24D39}" srcOrd="0" destOrd="0" presId="urn:microsoft.com/office/officeart/2018/2/layout/IconCircleList"/>
    <dgm:cxn modelId="{976CB43C-EB43-409D-BFF3-CB436CF264EB}" type="presParOf" srcId="{B2ED0C3C-0836-474D-9B80-2FE76EF64A35}" destId="{BE1B8B3B-F55D-47AA-BF0B-FEEBB6A0FDE6}" srcOrd="1" destOrd="0" presId="urn:microsoft.com/office/officeart/2018/2/layout/IconCircleList"/>
    <dgm:cxn modelId="{CE01DE92-8909-4DA7-90F3-D07589D6EBDD}" type="presParOf" srcId="{B2ED0C3C-0836-474D-9B80-2FE76EF64A35}" destId="{7EBF8049-EF79-4057-81E6-6BA77B34EFB7}" srcOrd="2" destOrd="0" presId="urn:microsoft.com/office/officeart/2018/2/layout/IconCircleList"/>
    <dgm:cxn modelId="{0AC3D314-9762-45B2-AB37-1E2EABCD2B65}" type="presParOf" srcId="{B2ED0C3C-0836-474D-9B80-2FE76EF64A35}" destId="{C0956D5A-BF36-4CA6-AB1D-5A6E087424B0}" srcOrd="3" destOrd="0" presId="urn:microsoft.com/office/officeart/2018/2/layout/IconCircleList"/>
    <dgm:cxn modelId="{7A093C23-B161-4F5A-8283-ED5D2CDA1CB7}" type="presParOf" srcId="{A086C515-043E-45AF-995A-0BD176977FCE}" destId="{33572C69-893A-406D-BC26-B9C498A33508}" srcOrd="5" destOrd="0" presId="urn:microsoft.com/office/officeart/2018/2/layout/IconCircleList"/>
    <dgm:cxn modelId="{5E2E2B8D-E0BE-42A0-88BB-76800E166775}" type="presParOf" srcId="{A086C515-043E-45AF-995A-0BD176977FCE}" destId="{3AE3E62F-DB6F-4701-89E7-8F9FB8E85E65}" srcOrd="6" destOrd="0" presId="urn:microsoft.com/office/officeart/2018/2/layout/IconCircleList"/>
    <dgm:cxn modelId="{F7DA5488-F666-4258-8BC1-2EE7473E4373}" type="presParOf" srcId="{3AE3E62F-DB6F-4701-89E7-8F9FB8E85E65}" destId="{7021E2C9-AD29-49C5-A1E8-2527E7F5D0C2}" srcOrd="0" destOrd="0" presId="urn:microsoft.com/office/officeart/2018/2/layout/IconCircleList"/>
    <dgm:cxn modelId="{8387C913-B534-4553-858D-725B930A1BCC}" type="presParOf" srcId="{3AE3E62F-DB6F-4701-89E7-8F9FB8E85E65}" destId="{9F3FBC22-A173-4304-B902-5EF0682EB66D}" srcOrd="1" destOrd="0" presId="urn:microsoft.com/office/officeart/2018/2/layout/IconCircleList"/>
    <dgm:cxn modelId="{525458BD-4BBC-4DFC-A7C0-0F9F77FED27A}" type="presParOf" srcId="{3AE3E62F-DB6F-4701-89E7-8F9FB8E85E65}" destId="{13BE2167-2AD3-4AE8-813F-A990CE35A947}" srcOrd="2" destOrd="0" presId="urn:microsoft.com/office/officeart/2018/2/layout/IconCircleList"/>
    <dgm:cxn modelId="{E92150B8-D78C-46F7-8E8F-3D35B041F835}" type="presParOf" srcId="{3AE3E62F-DB6F-4701-89E7-8F9FB8E85E65}" destId="{AE0D50D0-28FA-4D48-9D51-492BD9B930C0}" srcOrd="3" destOrd="0" presId="urn:microsoft.com/office/officeart/2018/2/layout/IconCircleList"/>
    <dgm:cxn modelId="{D94B3B52-6335-47D6-8E62-93CE64232CF7}" type="presParOf" srcId="{A086C515-043E-45AF-995A-0BD176977FCE}" destId="{82CF1C2E-80BB-4913-BC5A-35EFB7BEFE8F}" srcOrd="7" destOrd="0" presId="urn:microsoft.com/office/officeart/2018/2/layout/IconCircleList"/>
    <dgm:cxn modelId="{D16B1E4D-3840-4EAB-A312-031D2344740A}" type="presParOf" srcId="{A086C515-043E-45AF-995A-0BD176977FCE}" destId="{E7810D76-835F-49FD-82E2-BC215CDA1B04}" srcOrd="8" destOrd="0" presId="urn:microsoft.com/office/officeart/2018/2/layout/IconCircleList"/>
    <dgm:cxn modelId="{6860B755-AED2-4F9D-BEF9-1AEB9129ACF1}" type="presParOf" srcId="{E7810D76-835F-49FD-82E2-BC215CDA1B04}" destId="{51C830C5-9722-45A9-A55C-896F8F1A0A4E}" srcOrd="0" destOrd="0" presId="urn:microsoft.com/office/officeart/2018/2/layout/IconCircleList"/>
    <dgm:cxn modelId="{7ACED0B6-551B-4F2E-9CE2-973AA34C987E}" type="presParOf" srcId="{E7810D76-835F-49FD-82E2-BC215CDA1B04}" destId="{A58548BE-74D4-4CCA-80C7-E3E9AEC28C12}" srcOrd="1" destOrd="0" presId="urn:microsoft.com/office/officeart/2018/2/layout/IconCircleList"/>
    <dgm:cxn modelId="{726F5132-412B-4E61-873F-BD8E7574C849}" type="presParOf" srcId="{E7810D76-835F-49FD-82E2-BC215CDA1B04}" destId="{293A4E8A-6982-4494-936F-55047E80780C}" srcOrd="2" destOrd="0" presId="urn:microsoft.com/office/officeart/2018/2/layout/IconCircleList"/>
    <dgm:cxn modelId="{3A6B40BD-3AF4-4B07-95C0-5C10E9ED7A90}" type="presParOf" srcId="{E7810D76-835F-49FD-82E2-BC215CDA1B04}" destId="{24137E68-2FF5-4C2E-AB79-464332031AFF}" srcOrd="3" destOrd="0" presId="urn:microsoft.com/office/officeart/2018/2/layout/IconCircleList"/>
    <dgm:cxn modelId="{BA9DFB11-ED7C-499E-85B9-2FD74434EB86}" type="presParOf" srcId="{A086C515-043E-45AF-995A-0BD176977FCE}" destId="{8FC34F91-70CF-45D5-B6C1-229608AA224D}" srcOrd="9" destOrd="0" presId="urn:microsoft.com/office/officeart/2018/2/layout/IconCircleList"/>
    <dgm:cxn modelId="{7F8703DA-1F23-4712-A9E3-B0FC3488FFD5}" type="presParOf" srcId="{A086C515-043E-45AF-995A-0BD176977FCE}" destId="{B0ED37A0-8BF0-46F9-9F77-A45D92031950}" srcOrd="10" destOrd="0" presId="urn:microsoft.com/office/officeart/2018/2/layout/IconCircleList"/>
    <dgm:cxn modelId="{F1D7028C-83AD-46B8-9CF8-7AE61CA03FA1}" type="presParOf" srcId="{B0ED37A0-8BF0-46F9-9F77-A45D92031950}" destId="{43F87C71-CC0A-4F0E-9E62-981A27D8E0D7}" srcOrd="0" destOrd="0" presId="urn:microsoft.com/office/officeart/2018/2/layout/IconCircleList"/>
    <dgm:cxn modelId="{EF53129C-B324-4C44-AB49-427BE798110E}" type="presParOf" srcId="{B0ED37A0-8BF0-46F9-9F77-A45D92031950}" destId="{BB325925-D1E8-4088-8CDE-6E63134FB427}" srcOrd="1" destOrd="0" presId="urn:microsoft.com/office/officeart/2018/2/layout/IconCircleList"/>
    <dgm:cxn modelId="{5E194FE9-21B7-46AE-AF2B-BFCBACE6ED8C}" type="presParOf" srcId="{B0ED37A0-8BF0-46F9-9F77-A45D92031950}" destId="{76AF5F79-FB17-448D-87B5-D05B73F1E6E9}" srcOrd="2" destOrd="0" presId="urn:microsoft.com/office/officeart/2018/2/layout/IconCircleList"/>
    <dgm:cxn modelId="{F9DAA28B-F182-4928-B9B1-E865D4686281}" type="presParOf" srcId="{B0ED37A0-8BF0-46F9-9F77-A45D92031950}" destId="{CB6B1201-8192-43D7-8E17-422FB2FEF427}" srcOrd="3" destOrd="0" presId="urn:microsoft.com/office/officeart/2018/2/layout/IconCircleList"/>
    <dgm:cxn modelId="{8FF7F91E-5409-439C-81B4-2025DF99B059}" type="presParOf" srcId="{A086C515-043E-45AF-995A-0BD176977FCE}" destId="{08146895-AF75-47BB-9F08-B24209CB4299}" srcOrd="11" destOrd="0" presId="urn:microsoft.com/office/officeart/2018/2/layout/IconCircleList"/>
    <dgm:cxn modelId="{8B7602C2-F61C-4929-A0BC-B3B611F2C131}" type="presParOf" srcId="{A086C515-043E-45AF-995A-0BD176977FCE}" destId="{819566C6-F681-4D30-AE05-3501E20ED502}" srcOrd="12" destOrd="0" presId="urn:microsoft.com/office/officeart/2018/2/layout/IconCircleList"/>
    <dgm:cxn modelId="{2C0A86DB-17D5-4222-8B77-EC98F28B5D8B}" type="presParOf" srcId="{819566C6-F681-4D30-AE05-3501E20ED502}" destId="{1B48A677-12ED-4F01-BF34-4B223550C323}" srcOrd="0" destOrd="0" presId="urn:microsoft.com/office/officeart/2018/2/layout/IconCircleList"/>
    <dgm:cxn modelId="{7D7B0EB1-4AA7-43DC-B035-B4D773198D1D}" type="presParOf" srcId="{819566C6-F681-4D30-AE05-3501E20ED502}" destId="{29B2528A-F34D-4EFA-A3BC-9AA74CF238ED}" srcOrd="1" destOrd="0" presId="urn:microsoft.com/office/officeart/2018/2/layout/IconCircleList"/>
    <dgm:cxn modelId="{6510FD5C-4834-4E72-AC96-1E8CAA5DC70E}" type="presParOf" srcId="{819566C6-F681-4D30-AE05-3501E20ED502}" destId="{7DE1974B-502B-4C4E-9A4F-2D66EBF77D15}" srcOrd="2" destOrd="0" presId="urn:microsoft.com/office/officeart/2018/2/layout/IconCircleList"/>
    <dgm:cxn modelId="{D1E38ABC-4EC7-4520-8341-E20BE419F81E}" type="presParOf" srcId="{819566C6-F681-4D30-AE05-3501E20ED502}" destId="{535FD5CF-799A-43AF-A359-C9110FE84A2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5D8E0F-F6AF-4AEB-BB32-BA2271BE3E4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2BD231C-A105-47FE-B841-DB7CDF097848}">
      <dgm:prSet/>
      <dgm:spPr/>
      <dgm:t>
        <a:bodyPr/>
        <a:lstStyle/>
        <a:p>
          <a:r>
            <a:rPr lang="en-US"/>
            <a:t>Societal improvement</a:t>
          </a:r>
        </a:p>
      </dgm:t>
    </dgm:pt>
    <dgm:pt modelId="{B4D5CD2B-D2D0-4BF4-89B5-6FCBB9016775}" type="parTrans" cxnId="{56020738-1959-4899-922A-77C18648B4C1}">
      <dgm:prSet/>
      <dgm:spPr/>
      <dgm:t>
        <a:bodyPr/>
        <a:lstStyle/>
        <a:p>
          <a:endParaRPr lang="en-US"/>
        </a:p>
      </dgm:t>
    </dgm:pt>
    <dgm:pt modelId="{D5652D33-4F6F-4367-ABEE-E9E21FFD896D}" type="sibTrans" cxnId="{56020738-1959-4899-922A-77C18648B4C1}">
      <dgm:prSet/>
      <dgm:spPr/>
      <dgm:t>
        <a:bodyPr/>
        <a:lstStyle/>
        <a:p>
          <a:endParaRPr lang="en-US"/>
        </a:p>
      </dgm:t>
    </dgm:pt>
    <dgm:pt modelId="{CAD1BE27-5DCB-44B7-84BD-CA1BA7F362DE}">
      <dgm:prSet/>
      <dgm:spPr/>
      <dgm:t>
        <a:bodyPr/>
        <a:lstStyle/>
        <a:p>
          <a:r>
            <a:rPr lang="en-US"/>
            <a:t>Affordability</a:t>
          </a:r>
        </a:p>
      </dgm:t>
    </dgm:pt>
    <dgm:pt modelId="{B8F5FF4A-A3B5-4DDD-A5D9-803D41F4C27C}" type="parTrans" cxnId="{5FDFEE50-7AEC-4EA3-BF93-BD1DE9A8DEC2}">
      <dgm:prSet/>
      <dgm:spPr/>
      <dgm:t>
        <a:bodyPr/>
        <a:lstStyle/>
        <a:p>
          <a:endParaRPr lang="en-US"/>
        </a:p>
      </dgm:t>
    </dgm:pt>
    <dgm:pt modelId="{AA5CD01E-870C-43C0-80CE-134A99115ABE}" type="sibTrans" cxnId="{5FDFEE50-7AEC-4EA3-BF93-BD1DE9A8DEC2}">
      <dgm:prSet/>
      <dgm:spPr/>
      <dgm:t>
        <a:bodyPr/>
        <a:lstStyle/>
        <a:p>
          <a:endParaRPr lang="en-US"/>
        </a:p>
      </dgm:t>
    </dgm:pt>
    <dgm:pt modelId="{79380B4D-5B54-4881-B5E7-72F922B83B1E}">
      <dgm:prSet/>
      <dgm:spPr/>
      <dgm:t>
        <a:bodyPr/>
        <a:lstStyle/>
        <a:p>
          <a:r>
            <a:rPr lang="en-US"/>
            <a:t>Circular economy</a:t>
          </a:r>
        </a:p>
      </dgm:t>
    </dgm:pt>
    <dgm:pt modelId="{5FA34BBB-DEB8-496C-A795-14C96C970270}" type="parTrans" cxnId="{6E5383D1-0BE8-4BE9-8BE2-1B2725DBA492}">
      <dgm:prSet/>
      <dgm:spPr/>
      <dgm:t>
        <a:bodyPr/>
        <a:lstStyle/>
        <a:p>
          <a:endParaRPr lang="en-US"/>
        </a:p>
      </dgm:t>
    </dgm:pt>
    <dgm:pt modelId="{82DF7CAB-4EC3-49D3-8034-99830985BB07}" type="sibTrans" cxnId="{6E5383D1-0BE8-4BE9-8BE2-1B2725DBA492}">
      <dgm:prSet/>
      <dgm:spPr/>
      <dgm:t>
        <a:bodyPr/>
        <a:lstStyle/>
        <a:p>
          <a:endParaRPr lang="en-US"/>
        </a:p>
      </dgm:t>
    </dgm:pt>
    <dgm:pt modelId="{A11DB35F-A07A-4845-8F36-C40A8629DE8F}">
      <dgm:prSet/>
      <dgm:spPr/>
      <dgm:t>
        <a:bodyPr/>
        <a:lstStyle/>
        <a:p>
          <a:r>
            <a:rPr lang="en-US"/>
            <a:t>Climate change</a:t>
          </a:r>
        </a:p>
      </dgm:t>
    </dgm:pt>
    <dgm:pt modelId="{91760FC4-E6F5-4BED-8D17-DCA63AF24544}" type="parTrans" cxnId="{DF7EF8ED-04E3-41B9-9716-DFD0CDD09D91}">
      <dgm:prSet/>
      <dgm:spPr/>
      <dgm:t>
        <a:bodyPr/>
        <a:lstStyle/>
        <a:p>
          <a:endParaRPr lang="en-US"/>
        </a:p>
      </dgm:t>
    </dgm:pt>
    <dgm:pt modelId="{53E861DA-686A-4CDF-8C69-C98AAD3C923D}" type="sibTrans" cxnId="{DF7EF8ED-04E3-41B9-9716-DFD0CDD09D91}">
      <dgm:prSet/>
      <dgm:spPr/>
      <dgm:t>
        <a:bodyPr/>
        <a:lstStyle/>
        <a:p>
          <a:endParaRPr lang="en-US"/>
        </a:p>
      </dgm:t>
    </dgm:pt>
    <dgm:pt modelId="{1D6C7BA4-9864-475A-BFE5-896D51849FC2}">
      <dgm:prSet/>
      <dgm:spPr/>
      <dgm:t>
        <a:bodyPr/>
        <a:lstStyle/>
        <a:p>
          <a:r>
            <a:rPr lang="en-US"/>
            <a:t>Environmental stewardship (air emissions, ash disposal, diversion options, upstream)</a:t>
          </a:r>
        </a:p>
      </dgm:t>
    </dgm:pt>
    <dgm:pt modelId="{29AA83B0-5A62-499F-BE49-C8A8226735C2}" type="parTrans" cxnId="{F6F9761E-210C-4250-9666-F703172AE296}">
      <dgm:prSet/>
      <dgm:spPr/>
      <dgm:t>
        <a:bodyPr/>
        <a:lstStyle/>
        <a:p>
          <a:endParaRPr lang="en-US"/>
        </a:p>
      </dgm:t>
    </dgm:pt>
    <dgm:pt modelId="{D68BE24D-7D44-4A78-92DB-EDAA7410709A}" type="sibTrans" cxnId="{F6F9761E-210C-4250-9666-F703172AE296}">
      <dgm:prSet/>
      <dgm:spPr/>
      <dgm:t>
        <a:bodyPr/>
        <a:lstStyle/>
        <a:p>
          <a:endParaRPr lang="en-US"/>
        </a:p>
      </dgm:t>
    </dgm:pt>
    <dgm:pt modelId="{3A0CE3E8-0F4F-4A88-B37A-2BC6DF5C3CBA}" type="pres">
      <dgm:prSet presAssocID="{805D8E0F-F6AF-4AEB-BB32-BA2271BE3E47}" presName="root" presStyleCnt="0">
        <dgm:presLayoutVars>
          <dgm:dir/>
          <dgm:resizeHandles val="exact"/>
        </dgm:presLayoutVars>
      </dgm:prSet>
      <dgm:spPr/>
    </dgm:pt>
    <dgm:pt modelId="{AEA47E3C-FF3E-4B24-887D-13DAAB16A5B5}" type="pres">
      <dgm:prSet presAssocID="{52BD231C-A105-47FE-B841-DB7CDF097848}" presName="compNode" presStyleCnt="0"/>
      <dgm:spPr/>
    </dgm:pt>
    <dgm:pt modelId="{6D1E5EF1-5B61-45CD-B037-E5B047B8317B}" type="pres">
      <dgm:prSet presAssocID="{52BD231C-A105-47FE-B841-DB7CDF09784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2AC8615F-36FE-472D-B2F2-84610BFA83AE}" type="pres">
      <dgm:prSet presAssocID="{52BD231C-A105-47FE-B841-DB7CDF097848}" presName="spaceRect" presStyleCnt="0"/>
      <dgm:spPr/>
    </dgm:pt>
    <dgm:pt modelId="{E10A8CEC-65D1-4356-8D9C-C9C426E1A57B}" type="pres">
      <dgm:prSet presAssocID="{52BD231C-A105-47FE-B841-DB7CDF097848}" presName="textRect" presStyleLbl="revTx" presStyleIdx="0" presStyleCnt="5">
        <dgm:presLayoutVars>
          <dgm:chMax val="1"/>
          <dgm:chPref val="1"/>
        </dgm:presLayoutVars>
      </dgm:prSet>
      <dgm:spPr/>
    </dgm:pt>
    <dgm:pt modelId="{30A3FAE8-2D08-4690-851B-84D6604708F0}" type="pres">
      <dgm:prSet presAssocID="{D5652D33-4F6F-4367-ABEE-E9E21FFD896D}" presName="sibTrans" presStyleCnt="0"/>
      <dgm:spPr/>
    </dgm:pt>
    <dgm:pt modelId="{1D0D538D-4FA1-47A1-9F4E-235F25AEE674}" type="pres">
      <dgm:prSet presAssocID="{CAD1BE27-5DCB-44B7-84BD-CA1BA7F362DE}" presName="compNode" presStyleCnt="0"/>
      <dgm:spPr/>
    </dgm:pt>
    <dgm:pt modelId="{775D20F3-49B8-4473-8C71-BF64F989E16B}" type="pres">
      <dgm:prSet presAssocID="{CAD1BE27-5DCB-44B7-84BD-CA1BA7F362D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EF71569-63DF-4213-94F2-C0D711616AD3}" type="pres">
      <dgm:prSet presAssocID="{CAD1BE27-5DCB-44B7-84BD-CA1BA7F362DE}" presName="spaceRect" presStyleCnt="0"/>
      <dgm:spPr/>
    </dgm:pt>
    <dgm:pt modelId="{6A63943A-51C9-40FA-BD65-30A4C650C062}" type="pres">
      <dgm:prSet presAssocID="{CAD1BE27-5DCB-44B7-84BD-CA1BA7F362DE}" presName="textRect" presStyleLbl="revTx" presStyleIdx="1" presStyleCnt="5">
        <dgm:presLayoutVars>
          <dgm:chMax val="1"/>
          <dgm:chPref val="1"/>
        </dgm:presLayoutVars>
      </dgm:prSet>
      <dgm:spPr/>
    </dgm:pt>
    <dgm:pt modelId="{803879BF-54AD-4722-B27A-473961B6BB51}" type="pres">
      <dgm:prSet presAssocID="{AA5CD01E-870C-43C0-80CE-134A99115ABE}" presName="sibTrans" presStyleCnt="0"/>
      <dgm:spPr/>
    </dgm:pt>
    <dgm:pt modelId="{4F0CBB3D-7C69-4EC8-86AF-0A1BBBF25EC3}" type="pres">
      <dgm:prSet presAssocID="{79380B4D-5B54-4881-B5E7-72F922B83B1E}" presName="compNode" presStyleCnt="0"/>
      <dgm:spPr/>
    </dgm:pt>
    <dgm:pt modelId="{8ED36A78-11F2-4772-BF08-529954743C4A}" type="pres">
      <dgm:prSet presAssocID="{79380B4D-5B54-4881-B5E7-72F922B83B1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ycle"/>
        </a:ext>
      </dgm:extLst>
    </dgm:pt>
    <dgm:pt modelId="{767509D2-1F62-4945-A394-4E88F9B26909}" type="pres">
      <dgm:prSet presAssocID="{79380B4D-5B54-4881-B5E7-72F922B83B1E}" presName="spaceRect" presStyleCnt="0"/>
      <dgm:spPr/>
    </dgm:pt>
    <dgm:pt modelId="{74DC2601-31FE-479A-BC31-DADA3450F0A1}" type="pres">
      <dgm:prSet presAssocID="{79380B4D-5B54-4881-B5E7-72F922B83B1E}" presName="textRect" presStyleLbl="revTx" presStyleIdx="2" presStyleCnt="5">
        <dgm:presLayoutVars>
          <dgm:chMax val="1"/>
          <dgm:chPref val="1"/>
        </dgm:presLayoutVars>
      </dgm:prSet>
      <dgm:spPr/>
    </dgm:pt>
    <dgm:pt modelId="{5C97B26A-CA6A-4FD0-BF0C-37C8E144EAA3}" type="pres">
      <dgm:prSet presAssocID="{82DF7CAB-4EC3-49D3-8034-99830985BB07}" presName="sibTrans" presStyleCnt="0"/>
      <dgm:spPr/>
    </dgm:pt>
    <dgm:pt modelId="{A0E948AA-E200-4342-A99B-FA5679B8D3DA}" type="pres">
      <dgm:prSet presAssocID="{A11DB35F-A07A-4845-8F36-C40A8629DE8F}" presName="compNode" presStyleCnt="0"/>
      <dgm:spPr/>
    </dgm:pt>
    <dgm:pt modelId="{FB539C60-506A-4DBA-9124-5E9A8D239B8D}" type="pres">
      <dgm:prSet presAssocID="{A11DB35F-A07A-4845-8F36-C40A8629DE8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ermometer"/>
        </a:ext>
      </dgm:extLst>
    </dgm:pt>
    <dgm:pt modelId="{B05023F7-B2A4-4726-BEFD-7B6F93239F97}" type="pres">
      <dgm:prSet presAssocID="{A11DB35F-A07A-4845-8F36-C40A8629DE8F}" presName="spaceRect" presStyleCnt="0"/>
      <dgm:spPr/>
    </dgm:pt>
    <dgm:pt modelId="{212CF295-C2AD-4296-A748-F304BFA3F335}" type="pres">
      <dgm:prSet presAssocID="{A11DB35F-A07A-4845-8F36-C40A8629DE8F}" presName="textRect" presStyleLbl="revTx" presStyleIdx="3" presStyleCnt="5">
        <dgm:presLayoutVars>
          <dgm:chMax val="1"/>
          <dgm:chPref val="1"/>
        </dgm:presLayoutVars>
      </dgm:prSet>
      <dgm:spPr/>
    </dgm:pt>
    <dgm:pt modelId="{94F1EF97-FC6B-4BDC-9613-46AD28BC5BCD}" type="pres">
      <dgm:prSet presAssocID="{53E861DA-686A-4CDF-8C69-C98AAD3C923D}" presName="sibTrans" presStyleCnt="0"/>
      <dgm:spPr/>
    </dgm:pt>
    <dgm:pt modelId="{5EF98635-5FD5-4B8F-8681-6CFF28F3E9EF}" type="pres">
      <dgm:prSet presAssocID="{1D6C7BA4-9864-475A-BFE5-896D51849FC2}" presName="compNode" presStyleCnt="0"/>
      <dgm:spPr/>
    </dgm:pt>
    <dgm:pt modelId="{9C6D1955-459D-4319-BD38-AA8F6954527E}" type="pres">
      <dgm:prSet presAssocID="{1D6C7BA4-9864-475A-BFE5-896D51849FC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xplosion"/>
        </a:ext>
      </dgm:extLst>
    </dgm:pt>
    <dgm:pt modelId="{457755C0-1DE8-4FB2-873F-B69CBE5E6279}" type="pres">
      <dgm:prSet presAssocID="{1D6C7BA4-9864-475A-BFE5-896D51849FC2}" presName="spaceRect" presStyleCnt="0"/>
      <dgm:spPr/>
    </dgm:pt>
    <dgm:pt modelId="{291A09B1-AF50-43F1-B5DB-C64ADA641869}" type="pres">
      <dgm:prSet presAssocID="{1D6C7BA4-9864-475A-BFE5-896D51849FC2}" presName="textRect" presStyleLbl="revTx" presStyleIdx="4" presStyleCnt="5">
        <dgm:presLayoutVars>
          <dgm:chMax val="1"/>
          <dgm:chPref val="1"/>
        </dgm:presLayoutVars>
      </dgm:prSet>
      <dgm:spPr/>
    </dgm:pt>
  </dgm:ptLst>
  <dgm:cxnLst>
    <dgm:cxn modelId="{F6F9761E-210C-4250-9666-F703172AE296}" srcId="{805D8E0F-F6AF-4AEB-BB32-BA2271BE3E47}" destId="{1D6C7BA4-9864-475A-BFE5-896D51849FC2}" srcOrd="4" destOrd="0" parTransId="{29AA83B0-5A62-499F-BE49-C8A8226735C2}" sibTransId="{D68BE24D-7D44-4A78-92DB-EDAA7410709A}"/>
    <dgm:cxn modelId="{16A9EF36-AC1B-48B7-A223-9BAD90802D18}" type="presOf" srcId="{A11DB35F-A07A-4845-8F36-C40A8629DE8F}" destId="{212CF295-C2AD-4296-A748-F304BFA3F335}" srcOrd="0" destOrd="0" presId="urn:microsoft.com/office/officeart/2018/2/layout/IconLabelList"/>
    <dgm:cxn modelId="{56020738-1959-4899-922A-77C18648B4C1}" srcId="{805D8E0F-F6AF-4AEB-BB32-BA2271BE3E47}" destId="{52BD231C-A105-47FE-B841-DB7CDF097848}" srcOrd="0" destOrd="0" parTransId="{B4D5CD2B-D2D0-4BF4-89B5-6FCBB9016775}" sibTransId="{D5652D33-4F6F-4367-ABEE-E9E21FFD896D}"/>
    <dgm:cxn modelId="{5FDFEE50-7AEC-4EA3-BF93-BD1DE9A8DEC2}" srcId="{805D8E0F-F6AF-4AEB-BB32-BA2271BE3E47}" destId="{CAD1BE27-5DCB-44B7-84BD-CA1BA7F362DE}" srcOrd="1" destOrd="0" parTransId="{B8F5FF4A-A3B5-4DDD-A5D9-803D41F4C27C}" sibTransId="{AA5CD01E-870C-43C0-80CE-134A99115ABE}"/>
    <dgm:cxn modelId="{F125A86B-1E2F-41E4-A768-484B8538C9AA}" type="presOf" srcId="{CAD1BE27-5DCB-44B7-84BD-CA1BA7F362DE}" destId="{6A63943A-51C9-40FA-BD65-30A4C650C062}" srcOrd="0" destOrd="0" presId="urn:microsoft.com/office/officeart/2018/2/layout/IconLabelList"/>
    <dgm:cxn modelId="{9369997A-5F95-4DD5-AF4B-1EF6DD8C8E92}" type="presOf" srcId="{52BD231C-A105-47FE-B841-DB7CDF097848}" destId="{E10A8CEC-65D1-4356-8D9C-C9C426E1A57B}" srcOrd="0" destOrd="0" presId="urn:microsoft.com/office/officeart/2018/2/layout/IconLabelList"/>
    <dgm:cxn modelId="{A6CB8D9D-BA32-40C4-B288-6E25D345EF73}" type="presOf" srcId="{79380B4D-5B54-4881-B5E7-72F922B83B1E}" destId="{74DC2601-31FE-479A-BC31-DADA3450F0A1}" srcOrd="0" destOrd="0" presId="urn:microsoft.com/office/officeart/2018/2/layout/IconLabelList"/>
    <dgm:cxn modelId="{02668DB4-DC77-4DF4-A549-D45BBBCFD951}" type="presOf" srcId="{805D8E0F-F6AF-4AEB-BB32-BA2271BE3E47}" destId="{3A0CE3E8-0F4F-4A88-B37A-2BC6DF5C3CBA}" srcOrd="0" destOrd="0" presId="urn:microsoft.com/office/officeart/2018/2/layout/IconLabelList"/>
    <dgm:cxn modelId="{6E5383D1-0BE8-4BE9-8BE2-1B2725DBA492}" srcId="{805D8E0F-F6AF-4AEB-BB32-BA2271BE3E47}" destId="{79380B4D-5B54-4881-B5E7-72F922B83B1E}" srcOrd="2" destOrd="0" parTransId="{5FA34BBB-DEB8-496C-A795-14C96C970270}" sibTransId="{82DF7CAB-4EC3-49D3-8034-99830985BB07}"/>
    <dgm:cxn modelId="{DF7EF8ED-04E3-41B9-9716-DFD0CDD09D91}" srcId="{805D8E0F-F6AF-4AEB-BB32-BA2271BE3E47}" destId="{A11DB35F-A07A-4845-8F36-C40A8629DE8F}" srcOrd="3" destOrd="0" parTransId="{91760FC4-E6F5-4BED-8D17-DCA63AF24544}" sibTransId="{53E861DA-686A-4CDF-8C69-C98AAD3C923D}"/>
    <dgm:cxn modelId="{AC3A32F2-B10C-41C7-A241-DF0DF2073779}" type="presOf" srcId="{1D6C7BA4-9864-475A-BFE5-896D51849FC2}" destId="{291A09B1-AF50-43F1-B5DB-C64ADA641869}" srcOrd="0" destOrd="0" presId="urn:microsoft.com/office/officeart/2018/2/layout/IconLabelList"/>
    <dgm:cxn modelId="{1CBFFE6B-28FF-4ED0-97EA-24CB81EF2719}" type="presParOf" srcId="{3A0CE3E8-0F4F-4A88-B37A-2BC6DF5C3CBA}" destId="{AEA47E3C-FF3E-4B24-887D-13DAAB16A5B5}" srcOrd="0" destOrd="0" presId="urn:microsoft.com/office/officeart/2018/2/layout/IconLabelList"/>
    <dgm:cxn modelId="{6BFE6A47-001D-49A2-A4DC-A8E82D5FC8A5}" type="presParOf" srcId="{AEA47E3C-FF3E-4B24-887D-13DAAB16A5B5}" destId="{6D1E5EF1-5B61-45CD-B037-E5B047B8317B}" srcOrd="0" destOrd="0" presId="urn:microsoft.com/office/officeart/2018/2/layout/IconLabelList"/>
    <dgm:cxn modelId="{AE23229C-DAA9-4235-BBD4-2CD0288BAC35}" type="presParOf" srcId="{AEA47E3C-FF3E-4B24-887D-13DAAB16A5B5}" destId="{2AC8615F-36FE-472D-B2F2-84610BFA83AE}" srcOrd="1" destOrd="0" presId="urn:microsoft.com/office/officeart/2018/2/layout/IconLabelList"/>
    <dgm:cxn modelId="{44F33E35-39CE-4830-A7DB-BA2E53446B97}" type="presParOf" srcId="{AEA47E3C-FF3E-4B24-887D-13DAAB16A5B5}" destId="{E10A8CEC-65D1-4356-8D9C-C9C426E1A57B}" srcOrd="2" destOrd="0" presId="urn:microsoft.com/office/officeart/2018/2/layout/IconLabelList"/>
    <dgm:cxn modelId="{F0561228-9B35-4CA7-9C30-3CC6F4F08A58}" type="presParOf" srcId="{3A0CE3E8-0F4F-4A88-B37A-2BC6DF5C3CBA}" destId="{30A3FAE8-2D08-4690-851B-84D6604708F0}" srcOrd="1" destOrd="0" presId="urn:microsoft.com/office/officeart/2018/2/layout/IconLabelList"/>
    <dgm:cxn modelId="{87BFB397-AA83-4870-83C1-F6131A90F488}" type="presParOf" srcId="{3A0CE3E8-0F4F-4A88-B37A-2BC6DF5C3CBA}" destId="{1D0D538D-4FA1-47A1-9F4E-235F25AEE674}" srcOrd="2" destOrd="0" presId="urn:microsoft.com/office/officeart/2018/2/layout/IconLabelList"/>
    <dgm:cxn modelId="{C5A69B5B-BF9E-4131-A2DE-24DDAA4FF115}" type="presParOf" srcId="{1D0D538D-4FA1-47A1-9F4E-235F25AEE674}" destId="{775D20F3-49B8-4473-8C71-BF64F989E16B}" srcOrd="0" destOrd="0" presId="urn:microsoft.com/office/officeart/2018/2/layout/IconLabelList"/>
    <dgm:cxn modelId="{D3D6941C-7066-4F1D-94FE-161839F8F646}" type="presParOf" srcId="{1D0D538D-4FA1-47A1-9F4E-235F25AEE674}" destId="{3EF71569-63DF-4213-94F2-C0D711616AD3}" srcOrd="1" destOrd="0" presId="urn:microsoft.com/office/officeart/2018/2/layout/IconLabelList"/>
    <dgm:cxn modelId="{9E4C30E1-09D6-4BBD-AD33-785F301FB254}" type="presParOf" srcId="{1D0D538D-4FA1-47A1-9F4E-235F25AEE674}" destId="{6A63943A-51C9-40FA-BD65-30A4C650C062}" srcOrd="2" destOrd="0" presId="urn:microsoft.com/office/officeart/2018/2/layout/IconLabelList"/>
    <dgm:cxn modelId="{5FF6828C-D126-4AE4-8EF6-BE2AA912483B}" type="presParOf" srcId="{3A0CE3E8-0F4F-4A88-B37A-2BC6DF5C3CBA}" destId="{803879BF-54AD-4722-B27A-473961B6BB51}" srcOrd="3" destOrd="0" presId="urn:microsoft.com/office/officeart/2018/2/layout/IconLabelList"/>
    <dgm:cxn modelId="{AAAEE09B-B9ED-4D89-937C-25462F25B080}" type="presParOf" srcId="{3A0CE3E8-0F4F-4A88-B37A-2BC6DF5C3CBA}" destId="{4F0CBB3D-7C69-4EC8-86AF-0A1BBBF25EC3}" srcOrd="4" destOrd="0" presId="urn:microsoft.com/office/officeart/2018/2/layout/IconLabelList"/>
    <dgm:cxn modelId="{DA8C8194-C120-49EC-A88E-E4043B19FE4C}" type="presParOf" srcId="{4F0CBB3D-7C69-4EC8-86AF-0A1BBBF25EC3}" destId="{8ED36A78-11F2-4772-BF08-529954743C4A}" srcOrd="0" destOrd="0" presId="urn:microsoft.com/office/officeart/2018/2/layout/IconLabelList"/>
    <dgm:cxn modelId="{712C7922-C2C2-4FE8-8299-D0E444107C9F}" type="presParOf" srcId="{4F0CBB3D-7C69-4EC8-86AF-0A1BBBF25EC3}" destId="{767509D2-1F62-4945-A394-4E88F9B26909}" srcOrd="1" destOrd="0" presId="urn:microsoft.com/office/officeart/2018/2/layout/IconLabelList"/>
    <dgm:cxn modelId="{581D32E5-7183-48CF-8935-9536B420C89A}" type="presParOf" srcId="{4F0CBB3D-7C69-4EC8-86AF-0A1BBBF25EC3}" destId="{74DC2601-31FE-479A-BC31-DADA3450F0A1}" srcOrd="2" destOrd="0" presId="urn:microsoft.com/office/officeart/2018/2/layout/IconLabelList"/>
    <dgm:cxn modelId="{CCAA6B9A-378E-4160-9FBD-C9F7F61E5E94}" type="presParOf" srcId="{3A0CE3E8-0F4F-4A88-B37A-2BC6DF5C3CBA}" destId="{5C97B26A-CA6A-4FD0-BF0C-37C8E144EAA3}" srcOrd="5" destOrd="0" presId="urn:microsoft.com/office/officeart/2018/2/layout/IconLabelList"/>
    <dgm:cxn modelId="{D480C4D6-D684-4884-A986-A14DC855ED8B}" type="presParOf" srcId="{3A0CE3E8-0F4F-4A88-B37A-2BC6DF5C3CBA}" destId="{A0E948AA-E200-4342-A99B-FA5679B8D3DA}" srcOrd="6" destOrd="0" presId="urn:microsoft.com/office/officeart/2018/2/layout/IconLabelList"/>
    <dgm:cxn modelId="{EE753CD8-C0DC-41C4-99EB-BAE3A9AD9088}" type="presParOf" srcId="{A0E948AA-E200-4342-A99B-FA5679B8D3DA}" destId="{FB539C60-506A-4DBA-9124-5E9A8D239B8D}" srcOrd="0" destOrd="0" presId="urn:microsoft.com/office/officeart/2018/2/layout/IconLabelList"/>
    <dgm:cxn modelId="{AF6FB6C2-5026-42B5-8CAB-5C6386D654A9}" type="presParOf" srcId="{A0E948AA-E200-4342-A99B-FA5679B8D3DA}" destId="{B05023F7-B2A4-4726-BEFD-7B6F93239F97}" srcOrd="1" destOrd="0" presId="urn:microsoft.com/office/officeart/2018/2/layout/IconLabelList"/>
    <dgm:cxn modelId="{B4048813-2E36-4027-AE76-7CAD91440BE1}" type="presParOf" srcId="{A0E948AA-E200-4342-A99B-FA5679B8D3DA}" destId="{212CF295-C2AD-4296-A748-F304BFA3F335}" srcOrd="2" destOrd="0" presId="urn:microsoft.com/office/officeart/2018/2/layout/IconLabelList"/>
    <dgm:cxn modelId="{6B85EBED-1158-474F-9780-DC28ED934C13}" type="presParOf" srcId="{3A0CE3E8-0F4F-4A88-B37A-2BC6DF5C3CBA}" destId="{94F1EF97-FC6B-4BDC-9613-46AD28BC5BCD}" srcOrd="7" destOrd="0" presId="urn:microsoft.com/office/officeart/2018/2/layout/IconLabelList"/>
    <dgm:cxn modelId="{F09CF1D7-8426-48C9-9142-AA796B5CAFCD}" type="presParOf" srcId="{3A0CE3E8-0F4F-4A88-B37A-2BC6DF5C3CBA}" destId="{5EF98635-5FD5-4B8F-8681-6CFF28F3E9EF}" srcOrd="8" destOrd="0" presId="urn:microsoft.com/office/officeart/2018/2/layout/IconLabelList"/>
    <dgm:cxn modelId="{637E0DBA-ECD1-4F0B-9696-7862556459F3}" type="presParOf" srcId="{5EF98635-5FD5-4B8F-8681-6CFF28F3E9EF}" destId="{9C6D1955-459D-4319-BD38-AA8F6954527E}" srcOrd="0" destOrd="0" presId="urn:microsoft.com/office/officeart/2018/2/layout/IconLabelList"/>
    <dgm:cxn modelId="{761117D5-994A-401B-8F45-6872FBF1171D}" type="presParOf" srcId="{5EF98635-5FD5-4B8F-8681-6CFF28F3E9EF}" destId="{457755C0-1DE8-4FB2-873F-B69CBE5E6279}" srcOrd="1" destOrd="0" presId="urn:microsoft.com/office/officeart/2018/2/layout/IconLabelList"/>
    <dgm:cxn modelId="{B0BE66EC-57B5-4FFC-ADB8-154682FF3848}" type="presParOf" srcId="{5EF98635-5FD5-4B8F-8681-6CFF28F3E9EF}" destId="{291A09B1-AF50-43F1-B5DB-C64ADA64186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79947-383E-4615-9EA6-5F40393BF4D9}">
      <dsp:nvSpPr>
        <dsp:cNvPr id="0" name=""/>
        <dsp:cNvSpPr/>
      </dsp:nvSpPr>
      <dsp:spPr>
        <a:xfrm>
          <a:off x="0" y="275502"/>
          <a:ext cx="10515600" cy="508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3BEA69-61F8-4BCE-8459-0A7096B4BBA7}">
      <dsp:nvSpPr>
        <dsp:cNvPr id="0" name=""/>
        <dsp:cNvSpPr/>
      </dsp:nvSpPr>
      <dsp:spPr>
        <a:xfrm>
          <a:off x="153857" y="389942"/>
          <a:ext cx="279741" cy="2797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8F578D-40CD-4E2E-B9C1-33D957CCFBCE}">
      <dsp:nvSpPr>
        <dsp:cNvPr id="0" name=""/>
        <dsp:cNvSpPr/>
      </dsp:nvSpPr>
      <dsp:spPr>
        <a:xfrm>
          <a:off x="587456" y="275502"/>
          <a:ext cx="9928143" cy="50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29" tIns="53829" rIns="53829" bIns="53829" numCol="1" spcCol="1270" anchor="ctr" anchorCtr="0">
          <a:noAutofit/>
        </a:bodyPr>
        <a:lstStyle/>
        <a:p>
          <a:pPr marL="0" lvl="0" indent="0" algn="l" defTabSz="711200">
            <a:lnSpc>
              <a:spcPct val="100000"/>
            </a:lnSpc>
            <a:spcBef>
              <a:spcPct val="0"/>
            </a:spcBef>
            <a:spcAft>
              <a:spcPct val="35000"/>
            </a:spcAft>
            <a:buNone/>
          </a:pPr>
          <a:r>
            <a:rPr lang="en-US" sz="1600" kern="1200"/>
            <a:t>Note: operating costs for landfill include capital costs, capital costs for LF are for maintaining closed Coquitlam site</a:t>
          </a:r>
        </a:p>
      </dsp:txBody>
      <dsp:txXfrm>
        <a:off x="587456" y="275502"/>
        <a:ext cx="9928143" cy="508620"/>
      </dsp:txXfrm>
    </dsp:sp>
    <dsp:sp modelId="{C6680ED2-5BB3-409F-AB05-41EC33154319}">
      <dsp:nvSpPr>
        <dsp:cNvPr id="0" name=""/>
        <dsp:cNvSpPr/>
      </dsp:nvSpPr>
      <dsp:spPr>
        <a:xfrm>
          <a:off x="0" y="911278"/>
          <a:ext cx="10515600" cy="508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632C1D-F00A-4F96-9222-23C2690029A5}">
      <dsp:nvSpPr>
        <dsp:cNvPr id="0" name=""/>
        <dsp:cNvSpPr/>
      </dsp:nvSpPr>
      <dsp:spPr>
        <a:xfrm>
          <a:off x="153857" y="1025718"/>
          <a:ext cx="279741" cy="2797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55A288-5DAF-4FC1-AEA4-79B2657929A2}">
      <dsp:nvSpPr>
        <dsp:cNvPr id="0" name=""/>
        <dsp:cNvSpPr/>
      </dsp:nvSpPr>
      <dsp:spPr>
        <a:xfrm>
          <a:off x="587456" y="911278"/>
          <a:ext cx="9928143" cy="50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29" tIns="53829" rIns="53829" bIns="53829" numCol="1" spcCol="1270" anchor="ctr" anchorCtr="0">
          <a:noAutofit/>
        </a:bodyPr>
        <a:lstStyle/>
        <a:p>
          <a:pPr marL="0" lvl="0" indent="0" algn="l" defTabSz="711200">
            <a:lnSpc>
              <a:spcPct val="100000"/>
            </a:lnSpc>
            <a:spcBef>
              <a:spcPct val="0"/>
            </a:spcBef>
            <a:spcAft>
              <a:spcPct val="35000"/>
            </a:spcAft>
            <a:buNone/>
          </a:pPr>
          <a:r>
            <a:rPr lang="en-US" sz="1600" kern="1200"/>
            <a:t>Costs for WTE do not include the $2.5 M spent trying to pursue new WTE</a:t>
          </a:r>
        </a:p>
      </dsp:txBody>
      <dsp:txXfrm>
        <a:off x="587456" y="911278"/>
        <a:ext cx="9928143" cy="508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A6D1F-4858-435A-AB92-ABFA5D30FD1C}">
      <dsp:nvSpPr>
        <dsp:cNvPr id="0" name=""/>
        <dsp:cNvSpPr/>
      </dsp:nvSpPr>
      <dsp:spPr>
        <a:xfrm>
          <a:off x="0" y="531"/>
          <a:ext cx="10515600" cy="1243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E0836D-8FA4-49EC-B164-3AC075B2DCA4}">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524189-F49A-4C67-86E0-EB3FD59E955B}">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rtl="0">
            <a:lnSpc>
              <a:spcPct val="90000"/>
            </a:lnSpc>
            <a:spcBef>
              <a:spcPct val="0"/>
            </a:spcBef>
            <a:spcAft>
              <a:spcPct val="35000"/>
            </a:spcAft>
            <a:buNone/>
          </a:pPr>
          <a:r>
            <a:rPr lang="en-US" sz="2500" kern="1200" dirty="0"/>
            <a:t>Landfill operating costs up 4% (2010-20)</a:t>
          </a:r>
          <a:r>
            <a:rPr lang="en-US" sz="2500" kern="1200" dirty="0">
              <a:latin typeface="Calibri Light" panose="020F0302020204030204"/>
            </a:rPr>
            <a:t>      </a:t>
          </a:r>
          <a:r>
            <a:rPr lang="en-US" sz="2500" kern="1200" dirty="0"/>
            <a:t> (10% by 2027)</a:t>
          </a:r>
        </a:p>
      </dsp:txBody>
      <dsp:txXfrm>
        <a:off x="1435988" y="531"/>
        <a:ext cx="9079611" cy="1243280"/>
      </dsp:txXfrm>
    </dsp:sp>
    <dsp:sp modelId="{BEC3B267-D687-4D93-9742-788D511C86DC}">
      <dsp:nvSpPr>
        <dsp:cNvPr id="0" name=""/>
        <dsp:cNvSpPr/>
      </dsp:nvSpPr>
      <dsp:spPr>
        <a:xfrm>
          <a:off x="0" y="1554631"/>
          <a:ext cx="10515600" cy="1243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23C7BB-BAC4-4314-8C08-3BC853034841}">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5BB194-0560-4D3B-8ECA-777968342489}">
      <dsp:nvSpPr>
        <dsp:cNvPr id="0" name=""/>
        <dsp:cNvSpPr/>
      </dsp:nvSpPr>
      <dsp:spPr>
        <a:xfrm>
          <a:off x="1435988" y="15546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rtl="0">
            <a:lnSpc>
              <a:spcPct val="90000"/>
            </a:lnSpc>
            <a:spcBef>
              <a:spcPct val="0"/>
            </a:spcBef>
            <a:spcAft>
              <a:spcPct val="35000"/>
            </a:spcAft>
            <a:buNone/>
          </a:pPr>
          <a:r>
            <a:rPr lang="en-US" sz="2500" kern="1200" dirty="0"/>
            <a:t>WTE operating costs up 22%</a:t>
          </a:r>
          <a:r>
            <a:rPr lang="en-US" sz="2500" kern="1200" dirty="0">
              <a:latin typeface="Calibri Light" panose="020F0302020204030204"/>
            </a:rPr>
            <a:t>                           </a:t>
          </a:r>
          <a:r>
            <a:rPr lang="en-US" sz="2500" kern="1200" dirty="0"/>
            <a:t> (74% by 2027)</a:t>
          </a:r>
        </a:p>
      </dsp:txBody>
      <dsp:txXfrm>
        <a:off x="1435988" y="1554631"/>
        <a:ext cx="9079611" cy="1243280"/>
      </dsp:txXfrm>
    </dsp:sp>
    <dsp:sp modelId="{01B4EE8E-67E5-43C1-9C57-331275101300}">
      <dsp:nvSpPr>
        <dsp:cNvPr id="0" name=""/>
        <dsp:cNvSpPr/>
      </dsp:nvSpPr>
      <dsp:spPr>
        <a:xfrm>
          <a:off x="0" y="3108732"/>
          <a:ext cx="10515600" cy="1243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36266E-BE27-4CF2-B1E6-07DC39C6AD60}">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F3E942-EA09-42C5-BDC3-F4B2CA18BE25}">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kern="1200" dirty="0"/>
            <a:t>Increasing central costs in budget means less in solid waste budget for reduction work</a:t>
          </a:r>
        </a:p>
      </dsp:txBody>
      <dsp:txXfrm>
        <a:off x="1435988" y="3108732"/>
        <a:ext cx="9079611" cy="1243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4F124-5FA9-41F8-925A-0729F61B98CD}">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A40F1-BF23-4459-A387-55F003F31776}">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100000"/>
            </a:lnSpc>
            <a:spcBef>
              <a:spcPct val="0"/>
            </a:spcBef>
            <a:spcAft>
              <a:spcPct val="35000"/>
            </a:spcAft>
            <a:buNone/>
          </a:pPr>
          <a:r>
            <a:rPr lang="en-US" sz="1500" kern="1200" dirty="0">
              <a:latin typeface="Calibri Light" panose="020F0302020204030204"/>
            </a:rPr>
            <a:t>Energy</a:t>
          </a:r>
          <a:r>
            <a:rPr lang="en-US" sz="1500" kern="1200" dirty="0"/>
            <a:t> needs to be added in the form of electricity and gas to make the incinerator work well. </a:t>
          </a:r>
          <a:r>
            <a:rPr lang="en-US" sz="1500" kern="1200" dirty="0">
              <a:latin typeface="Calibri Light" panose="020F0302020204030204"/>
            </a:rPr>
            <a:t>That</a:t>
          </a:r>
          <a:r>
            <a:rPr lang="en-US" sz="1500" kern="1200" dirty="0"/>
            <a:t> amount of energy has increased by 54%.</a:t>
          </a:r>
          <a:r>
            <a:rPr lang="en-US" sz="1500" kern="1200" dirty="0">
              <a:latin typeface="Calibri Light" panose="020F0302020204030204"/>
            </a:rPr>
            <a:t>  </a:t>
          </a:r>
          <a:endParaRPr lang="en-US" sz="1500" kern="1200" dirty="0"/>
        </a:p>
      </dsp:txBody>
      <dsp:txXfrm>
        <a:off x="559800" y="3022743"/>
        <a:ext cx="4320000" cy="720000"/>
      </dsp:txXfrm>
    </dsp:sp>
    <dsp:sp modelId="{4CBAC4DF-3B7A-453B-BE8C-682DD8A16783}">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01101-E3EF-4F82-8301-396FDC5C1444}">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100000"/>
            </a:lnSpc>
            <a:spcBef>
              <a:spcPct val="0"/>
            </a:spcBef>
            <a:spcAft>
              <a:spcPct val="35000"/>
            </a:spcAft>
            <a:buNone/>
          </a:pPr>
          <a:r>
            <a:rPr lang="en-US" sz="1500" kern="1200" dirty="0"/>
            <a:t>It took over 144,000 GJ in 2020  -enough to power 2600 houses</a:t>
          </a:r>
        </a:p>
      </dsp:txBody>
      <dsp:txXfrm>
        <a:off x="5635800" y="3022743"/>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484A5-D053-4B45-AC19-29C173EB5615}">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67669-E3BE-4BAE-AEA0-4F22193947A9}">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Incinerator sold 544,558 GJ of energy (2020)</a:t>
          </a:r>
        </a:p>
      </dsp:txBody>
      <dsp:txXfrm>
        <a:off x="0" y="0"/>
        <a:ext cx="6900512" cy="1384035"/>
      </dsp:txXfrm>
    </dsp:sp>
    <dsp:sp modelId="{ACE03451-3EBF-43F8-814D-30E5B7B7E01C}">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A37924-9712-4E30-829B-5E9F9AF49A30}">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Vancouver Landfill sold 350,280 GJ (lower than in past)</a:t>
          </a:r>
        </a:p>
      </dsp:txBody>
      <dsp:txXfrm>
        <a:off x="0" y="1384035"/>
        <a:ext cx="6900512" cy="1384035"/>
      </dsp:txXfrm>
    </dsp:sp>
    <dsp:sp modelId="{6D90675D-DCAC-4605-941B-8C1BE9B09BE2}">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6C87F4-5C23-4B4C-AC87-4346D3C50511}">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Vancouver Landfill flared (did not sell) 920,123 GJ</a:t>
          </a:r>
        </a:p>
      </dsp:txBody>
      <dsp:txXfrm>
        <a:off x="0" y="2768070"/>
        <a:ext cx="6900512" cy="1384035"/>
      </dsp:txXfrm>
    </dsp:sp>
    <dsp:sp modelId="{14E37B5A-1A55-42AE-B409-57A00214D4E5}">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E3F049-60D2-4A3E-9BFF-B6F06495E443}">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This is more than the unsold steam energy from the incinerator  (624,000 GJ in 2011 when Norampac last ran)</a:t>
          </a:r>
        </a:p>
      </dsp:txBody>
      <dsp:txXfrm>
        <a:off x="0" y="4152105"/>
        <a:ext cx="6900512" cy="1384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ED4A6-CAE4-4622-BC36-291AF06E21C8}">
      <dsp:nvSpPr>
        <dsp:cNvPr id="0" name=""/>
        <dsp:cNvSpPr/>
      </dsp:nvSpPr>
      <dsp:spPr>
        <a:xfrm>
          <a:off x="82613"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66239-0E14-4805-8E89-20236967C9AD}">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251A1-12E6-477E-9607-010999058C4F}">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All future capital costs – shut down costs – transfer station costs + use of land</a:t>
          </a:r>
        </a:p>
      </dsp:txBody>
      <dsp:txXfrm>
        <a:off x="1172126" y="90072"/>
        <a:ext cx="2114937" cy="897246"/>
      </dsp:txXfrm>
    </dsp:sp>
    <dsp:sp modelId="{9CD65602-D2C2-46F4-99F8-EA97BD5E4CFB}">
      <dsp:nvSpPr>
        <dsp:cNvPr id="0" name=""/>
        <dsp:cNvSpPr/>
      </dsp:nvSpPr>
      <dsp:spPr>
        <a:xfrm>
          <a:off x="3655575"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0AF9A3-97C1-4E1A-9C68-CB84786A3B93}">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0242A-2D58-44DD-A153-D00BA0ED3C52}">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Operating costs (note contract ends 2025)</a:t>
          </a:r>
        </a:p>
      </dsp:txBody>
      <dsp:txXfrm>
        <a:off x="4745088" y="90072"/>
        <a:ext cx="2114937" cy="897246"/>
      </dsp:txXfrm>
    </dsp:sp>
    <dsp:sp modelId="{5BD6CC16-B368-43D7-B10B-42D482C24D39}">
      <dsp:nvSpPr>
        <dsp:cNvPr id="0" name=""/>
        <dsp:cNvSpPr/>
      </dsp:nvSpPr>
      <dsp:spPr>
        <a:xfrm>
          <a:off x="7228536" y="9007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B8B3B-F55D-47AA-BF0B-FEEBB6A0FDE6}">
      <dsp:nvSpPr>
        <dsp:cNvPr id="0" name=""/>
        <dsp:cNvSpPr/>
      </dsp:nvSpPr>
      <dsp:spPr>
        <a:xfrm>
          <a:off x="7416958" y="278494"/>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956D5A-BF36-4CA6-AB1D-5A6E087424B0}">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Staff time to report on emissions + monitoring costs</a:t>
          </a:r>
        </a:p>
      </dsp:txBody>
      <dsp:txXfrm>
        <a:off x="8318049" y="90072"/>
        <a:ext cx="2114937" cy="897246"/>
      </dsp:txXfrm>
    </dsp:sp>
    <dsp:sp modelId="{7021E2C9-AD29-49C5-A1E8-2527E7F5D0C2}">
      <dsp:nvSpPr>
        <dsp:cNvPr id="0" name=""/>
        <dsp:cNvSpPr/>
      </dsp:nvSpPr>
      <dsp:spPr>
        <a:xfrm>
          <a:off x="82613"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FBC22-A173-4304-B902-5EF0682EB66D}">
      <dsp:nvSpPr>
        <dsp:cNvPr id="0" name=""/>
        <dsp:cNvSpPr/>
      </dsp:nvSpPr>
      <dsp:spPr>
        <a:xfrm>
          <a:off x="271034"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D50D0-28FA-4D48-9D51-492BD9B930C0}">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No need to try to find places for ash to go</a:t>
          </a:r>
        </a:p>
      </dsp:txBody>
      <dsp:txXfrm>
        <a:off x="1172126" y="1727045"/>
        <a:ext cx="2114937" cy="897246"/>
      </dsp:txXfrm>
    </dsp:sp>
    <dsp:sp modelId="{51C830C5-9722-45A9-A55C-896F8F1A0A4E}">
      <dsp:nvSpPr>
        <dsp:cNvPr id="0" name=""/>
        <dsp:cNvSpPr/>
      </dsp:nvSpPr>
      <dsp:spPr>
        <a:xfrm>
          <a:off x="3655575"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548BE-74D4-4CCA-80C7-E3E9AEC28C12}">
      <dsp:nvSpPr>
        <dsp:cNvPr id="0" name=""/>
        <dsp:cNvSpPr/>
      </dsp:nvSpPr>
      <dsp:spPr>
        <a:xfrm>
          <a:off x="3843996"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37E68-2FF5-4C2E-AB79-464332031AFF}">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Decreased health and environmental risks</a:t>
          </a:r>
        </a:p>
      </dsp:txBody>
      <dsp:txXfrm>
        <a:off x="4745088" y="1727045"/>
        <a:ext cx="2114937" cy="897246"/>
      </dsp:txXfrm>
    </dsp:sp>
    <dsp:sp modelId="{43F87C71-CC0A-4F0E-9E62-981A27D8E0D7}">
      <dsp:nvSpPr>
        <dsp:cNvPr id="0" name=""/>
        <dsp:cNvSpPr/>
      </dsp:nvSpPr>
      <dsp:spPr>
        <a:xfrm>
          <a:off x="7228536" y="172704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325925-D1E8-4088-8CDE-6E63134FB427}">
      <dsp:nvSpPr>
        <dsp:cNvPr id="0" name=""/>
        <dsp:cNvSpPr/>
      </dsp:nvSpPr>
      <dsp:spPr>
        <a:xfrm>
          <a:off x="7416958" y="1915467"/>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B1201-8192-43D7-8E17-422FB2FEF427}">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GHG savings</a:t>
          </a:r>
        </a:p>
      </dsp:txBody>
      <dsp:txXfrm>
        <a:off x="8318049" y="1727045"/>
        <a:ext cx="2114937" cy="897246"/>
      </dsp:txXfrm>
    </dsp:sp>
    <dsp:sp modelId="{1B48A677-12ED-4F01-BF34-4B223550C323}">
      <dsp:nvSpPr>
        <dsp:cNvPr id="0" name=""/>
        <dsp:cNvSpPr/>
      </dsp:nvSpPr>
      <dsp:spPr>
        <a:xfrm>
          <a:off x="82613" y="336401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B2528A-F34D-4EFA-A3BC-9AA74CF238ED}">
      <dsp:nvSpPr>
        <dsp:cNvPr id="0" name=""/>
        <dsp:cNvSpPr/>
      </dsp:nvSpPr>
      <dsp:spPr>
        <a:xfrm>
          <a:off x="271034" y="3552441"/>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FD5CF-799A-43AF-A359-C9110FE84A25}">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Air quality benefits</a:t>
          </a:r>
        </a:p>
      </dsp:txBody>
      <dsp:txXfrm>
        <a:off x="1172126" y="3364019"/>
        <a:ext cx="2114937" cy="897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E5EF1-5B61-45CD-B037-E5B047B8317B}">
      <dsp:nvSpPr>
        <dsp:cNvPr id="0" name=""/>
        <dsp:cNvSpPr/>
      </dsp:nvSpPr>
      <dsp:spPr>
        <a:xfrm>
          <a:off x="828914" y="119628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0A8CEC-65D1-4356-8D9C-C9C426E1A57B}">
      <dsp:nvSpPr>
        <dsp:cNvPr id="0" name=""/>
        <dsp:cNvSpPr/>
      </dsp:nvSpPr>
      <dsp:spPr>
        <a:xfrm>
          <a:off x="33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Societal improvement</a:t>
          </a:r>
        </a:p>
      </dsp:txBody>
      <dsp:txXfrm>
        <a:off x="333914" y="2276522"/>
        <a:ext cx="1800000" cy="720000"/>
      </dsp:txXfrm>
    </dsp:sp>
    <dsp:sp modelId="{775D20F3-49B8-4473-8C71-BF64F989E16B}">
      <dsp:nvSpPr>
        <dsp:cNvPr id="0" name=""/>
        <dsp:cNvSpPr/>
      </dsp:nvSpPr>
      <dsp:spPr>
        <a:xfrm>
          <a:off x="2943914" y="119628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63943A-51C9-40FA-BD65-30A4C650C062}">
      <dsp:nvSpPr>
        <dsp:cNvPr id="0" name=""/>
        <dsp:cNvSpPr/>
      </dsp:nvSpPr>
      <dsp:spPr>
        <a:xfrm>
          <a:off x="244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Affordability</a:t>
          </a:r>
        </a:p>
      </dsp:txBody>
      <dsp:txXfrm>
        <a:off x="2448914" y="2276522"/>
        <a:ext cx="1800000" cy="720000"/>
      </dsp:txXfrm>
    </dsp:sp>
    <dsp:sp modelId="{8ED36A78-11F2-4772-BF08-529954743C4A}">
      <dsp:nvSpPr>
        <dsp:cNvPr id="0" name=""/>
        <dsp:cNvSpPr/>
      </dsp:nvSpPr>
      <dsp:spPr>
        <a:xfrm>
          <a:off x="5058914" y="119628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DC2601-31FE-479A-BC31-DADA3450F0A1}">
      <dsp:nvSpPr>
        <dsp:cNvPr id="0" name=""/>
        <dsp:cNvSpPr/>
      </dsp:nvSpPr>
      <dsp:spPr>
        <a:xfrm>
          <a:off x="456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Circular economy</a:t>
          </a:r>
        </a:p>
      </dsp:txBody>
      <dsp:txXfrm>
        <a:off x="4563914" y="2276522"/>
        <a:ext cx="1800000" cy="720000"/>
      </dsp:txXfrm>
    </dsp:sp>
    <dsp:sp modelId="{FB539C60-506A-4DBA-9124-5E9A8D239B8D}">
      <dsp:nvSpPr>
        <dsp:cNvPr id="0" name=""/>
        <dsp:cNvSpPr/>
      </dsp:nvSpPr>
      <dsp:spPr>
        <a:xfrm>
          <a:off x="7173914" y="119628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2CF295-C2AD-4296-A748-F304BFA3F335}">
      <dsp:nvSpPr>
        <dsp:cNvPr id="0" name=""/>
        <dsp:cNvSpPr/>
      </dsp:nvSpPr>
      <dsp:spPr>
        <a:xfrm>
          <a:off x="667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Climate change</a:t>
          </a:r>
        </a:p>
      </dsp:txBody>
      <dsp:txXfrm>
        <a:off x="6678914" y="2276522"/>
        <a:ext cx="1800000" cy="720000"/>
      </dsp:txXfrm>
    </dsp:sp>
    <dsp:sp modelId="{9C6D1955-459D-4319-BD38-AA8F6954527E}">
      <dsp:nvSpPr>
        <dsp:cNvPr id="0" name=""/>
        <dsp:cNvSpPr/>
      </dsp:nvSpPr>
      <dsp:spPr>
        <a:xfrm>
          <a:off x="9288914" y="1196282"/>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1A09B1-AF50-43F1-B5DB-C64ADA641869}">
      <dsp:nvSpPr>
        <dsp:cNvPr id="0" name=""/>
        <dsp:cNvSpPr/>
      </dsp:nvSpPr>
      <dsp:spPr>
        <a:xfrm>
          <a:off x="879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Environmental stewardship (air emissions, ash disposal, diversion options, upstream)</a:t>
          </a:r>
        </a:p>
      </dsp:txBody>
      <dsp:txXfrm>
        <a:off x="8793914" y="2276522"/>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00:43:36.526"/>
    </inkml:context>
    <inkml:brush xml:id="br0">
      <inkml:brushProperty name="width" value="0.1" units="cm"/>
      <inkml:brushProperty name="height" value="0.1" units="cm"/>
      <inkml:brushProperty name="color" value="#E71224"/>
    </inkml:brush>
  </inkml:definitions>
  <inkml:trace contextRef="#ctx0" brushRef="#br0">18622 3625 16383 0 0,'-8'0'0'0'0,"-11"0"0"0"0,-18 0 0 0 0,-18 8 0 0 0,-25 10 0 0 0,-22 11 0 0 0,-25 16 0 0 0,-16 9 0 0 0,-8 10 0 0 0,-1 11 0 0 0,0 9 0 0 0,11 5 0 0 0,13 13 0 0 0,4 12 0 0 0,8 3 0 0 0,6 5 0 0 0,16 7 0 0 0,14-3 0 0 0,14-8 0 0 0,9 2 0 0 0,7-5 0 0 0,12-6 0 0 0,4-5 0 0 0,8-4 0 0 0,9 4 0 0 0,6 2 0 0 0,-2-11 0 0 0,1-4 0 0 0,2-3 0 0 0,4 1 0 0 0,2-8 0 0 0,1-8 0 0 0,3-10 0 0 0,0-7 0 0 0,0-6 0 0 0,1-2 0 0 0,-1 6 0 0 0,1 2 0 0 0,-1 7 0 0 0,0 2 0 0 0,0 4 0 0 0,8 0 0 0 0,3 4 0 0 0,7 5 0 0 0,1-3 0 0 0,5 3 0 0 0,-2 3 0 0 0,4 4 0 0 0,5 4 0 0 0,-2-5 0 0 0,-7-2 0 0 0,2 2 0 0 0,-4 3 0 0 0,3 2 0 0 0,5-6 0 0 0,-2-1 0 0 0,3 2 0 0 0,4 2 0 0 0,-3 3 0 0 0,1-6 0 0 0,3-2 0 0 0,-4 3 0 0 0,1 2 0 0 0,3 3 0 0 0,4-6 0 0 0,3 7 0 0 0,3 4 0 0 0,2 2 0 0 0,1-7 0 0 0,1-3 0 0 0,8-8 0 0 0,2-1 0 0 0,0-6 0 0 0,5-7 0 0 0,1-6 0 0 0,5-5 0 0 0,7-4 0 0 0,-2-10 0 0 0,3-3 0 0 0,-4-9 0 0 0,-6 0 0 0 0,-6-5 0 0 0,1-6 0 0 0,0-6 0 0 0,4 4 0 0 0,-1-2 0 0 0,5-1 0 0 0,-2-4 0 0 0,4-2 0 0 0,13-3 0 0 0,17-1 0 0 0,7-1 0 0 0,8-8 0 0 0,1-3 0 0 0,-4-8 0 0 0,-5-8 0 0 0,-5 0 0 0 0,-13-3 0 0 0,-5-13 0 0 0,-2-7 0 0 0,2-2 0 0 0,1-2 0 0 0,2 2 0 0 0,-5 9 0 0 0,-2 4 0 0 0,-7 0 0 0 0,0-1 0 0 0,-4-1 0 0 0,1-10 0 0 0,4-13 0 0 0,6-3 0 0 0,-3-6 0 0 0,-8-7 0 0 0,-7-5 0 0 0,-7-5 0 0 0,-4-11 0 0 0,-5-4 0 0 0,-9-8 0 0 0,-4-1 0 0 0,0-6 0 0 0,-5 3 0 0 0,-1-4 0 0 0,-4 4 0 0 0,1-3 0 0 0,-4-5 0 0 0,-6-6 0 0 0,-5-3 0 0 0,4-4 0 0 0,-2-2 0 0 0,-2 6 0 0 0,-4 3 0 0 0,-2-1 0 0 0,-2-2 0 0 0,-2-2 0 0 0,-1-10 0 0 0,-1 4 0 0 0,-7 2 0 0 0,-4 9 0 0 0,-6 2 0 0 0,-9 8 0 0 0,-8 0 0 0 0,-6 5 0 0 0,-4 6 0 0 0,-2 5 0 0 0,-1 6 0 0 0,-1 10 0 0 0,9 5 0 0 0,2 9 0 0 0,0 1 0 0 0,7 5 0 0 0,0 7 0 0 0,-2 5 0 0 0,4 4 0 0 0,-1-4 0 0 0,-3 0 0 0 0,-5 0 0 0 0,-2 3 0 0 0,-4 3 0 0 0,-2 1 0 0 0,-1 2 0 0 0,-1 0 0 0 0,1 1 0 0 0,-1 9 0 0 0,8 2 0 0 0,3 7 0 0 0,0 1 0 0 0,-2 6 0 0 0,-2-3 0 0 0,-3 4 0 0 0,-1 5 0 0 0,7-2 0 0 0,2 1 0 0 0,-1 4 0 0 0,-3 4 0 0 0,-1-4 0 0 0,-3 0 0 0 0,-2 1 0 0 0,0 4 0 0 0,-1 3 0 0 0,-1 3 0 0 0,1 0 0 0 0,0 2 0 0 0,-9 1 0 0 0,-2-1 0 0 0,1 1 0 0 0,2-1 0 0 0,2 1 0 0 0,2-1 0 0 0,2 0 0 0 0,1 0 0 0 0,1 0 0 0 0,1 0 0 0 0,-1 0 0 0 0,0 0 0 0 0,1 0 0 0 0,-1 0 0 0 0,0 0 0 0 0,0 0 0 0 0,0 0 0 0 0,0 0 0 0 0,0 0 0 0 0,8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308FB-12B8-F240-9008-D146DBB50A6B}"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F1966-FCFD-7A4E-92AA-28949196101C}" type="slidenum">
              <a:rPr lang="en-US" smtClean="0"/>
              <a:t>‹#›</a:t>
            </a:fld>
            <a:endParaRPr lang="en-US"/>
          </a:p>
        </p:txBody>
      </p:sp>
    </p:spTree>
    <p:extLst>
      <p:ext uri="{BB962C8B-B14F-4D97-AF65-F5344CB8AC3E}">
        <p14:creationId xmlns:p14="http://schemas.microsoft.com/office/powerpoint/2010/main" val="116083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2.gov.bc.ca/gov/content/environment/climate-change/data/industrial-facility-gh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astedive.com/news/oregon-incinerator-emissions-law-sb-488-covanta-marion/68983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F1966-FCFD-7A4E-92AA-28949196101C}" type="slidenum">
              <a:rPr lang="en-US" smtClean="0"/>
              <a:t>2</a:t>
            </a:fld>
            <a:endParaRPr lang="en-US"/>
          </a:p>
        </p:txBody>
      </p:sp>
    </p:spTree>
    <p:extLst>
      <p:ext uri="{BB962C8B-B14F-4D97-AF65-F5344CB8AC3E}">
        <p14:creationId xmlns:p14="http://schemas.microsoft.com/office/powerpoint/2010/main" val="154449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CA" dirty="0"/>
              <a:t>for the past ten years the Burnaby Incinerator has been in the top 25 biggest GHG industrial point sources in BC (only pulp and paper mills, smelters, fossil fuel facilities and cement kilns were higher).</a:t>
            </a:r>
            <a:endParaRPr lang="en-US" dirty="0"/>
          </a:p>
          <a:p>
            <a:r>
              <a:rPr lang="en-CA" dirty="0">
                <a:hlinkClick r:id="rId3"/>
              </a:rPr>
              <a:t>https://www2.gov.bc.ca/gov/content/environment/climate-change/data/industrial-facility-ghg</a:t>
            </a:r>
            <a:endParaRPr lang="en-CA" dirty="0"/>
          </a:p>
          <a:p>
            <a:endParaRPr lang="en-US" dirty="0"/>
          </a:p>
          <a:p>
            <a:r>
              <a:rPr lang="en-CA" sz="1800" dirty="0">
                <a:effectLst/>
                <a:latin typeface="Calibri"/>
                <a:ea typeface="Times New Roman" panose="02020603050405020304" pitchFamily="18" charset="0"/>
                <a:cs typeface="Calibri"/>
              </a:rPr>
              <a:t>(only pulp and paper mills, smelter, fossil fuel facilities and cement kilns were higher)</a:t>
            </a:r>
            <a:r>
              <a:rPr lang="en-CA" dirty="0"/>
              <a:t> </a:t>
            </a:r>
          </a:p>
          <a:p>
            <a:endParaRPr lang="en-US" dirty="0"/>
          </a:p>
        </p:txBody>
      </p:sp>
      <p:sp>
        <p:nvSpPr>
          <p:cNvPr id="4" name="Slide Number Placeholder 3"/>
          <p:cNvSpPr>
            <a:spLocks noGrp="1"/>
          </p:cNvSpPr>
          <p:nvPr>
            <p:ph type="sldNum" sz="quarter" idx="5"/>
          </p:nvPr>
        </p:nvSpPr>
        <p:spPr/>
        <p:txBody>
          <a:bodyPr/>
          <a:lstStyle/>
          <a:p>
            <a:fld id="{28FF1966-FCFD-7A4E-92AA-28949196101C}" type="slidenum">
              <a:rPr lang="en-US" smtClean="0"/>
              <a:t>11</a:t>
            </a:fld>
            <a:endParaRPr lang="en-US"/>
          </a:p>
        </p:txBody>
      </p:sp>
    </p:spTree>
    <p:extLst>
      <p:ext uri="{BB962C8B-B14F-4D97-AF65-F5344CB8AC3E}">
        <p14:creationId xmlns:p14="http://schemas.microsoft.com/office/powerpoint/2010/main" val="3928146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European studies have shown much higher dioxin emissions than reported</a:t>
            </a:r>
          </a:p>
          <a:p>
            <a:endParaRPr lang="en-US" dirty="0">
              <a:cs typeface="Calibri"/>
            </a:endParaRPr>
          </a:p>
          <a:p>
            <a:r>
              <a:rPr lang="en-CA" sz="1800" dirty="0">
                <a:effectLst/>
                <a:latin typeface="Calibri" panose="020F0502020204030204" pitchFamily="34" charset="0"/>
                <a:ea typeface="Times New Roman" panose="02020603050405020304" pitchFamily="18" charset="0"/>
                <a:cs typeface="Times New Roman" panose="02020603050405020304" pitchFamily="18" charset="0"/>
              </a:rPr>
              <a:t>Waste Dive (Aug 4, 2023). Oregon becomes first state to require higher standard of continuous emissions monitoring at incinerators.</a:t>
            </a:r>
            <a:r>
              <a:rPr lang="en-CA"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https://www.wastedive.com/news/oregon-incinerator-emissions-law-sb-488-covanta-marion/689838/</a:t>
            </a:r>
            <a:r>
              <a:rPr lang="en-CA" dirty="0">
                <a:effectLst/>
              </a:rPr>
              <a:t> </a:t>
            </a:r>
            <a:endParaRPr lang="en-US" dirty="0">
              <a:cs typeface="Calibri"/>
            </a:endParaRPr>
          </a:p>
        </p:txBody>
      </p:sp>
      <p:sp>
        <p:nvSpPr>
          <p:cNvPr id="4" name="Slide Number Placeholder 3"/>
          <p:cNvSpPr>
            <a:spLocks noGrp="1"/>
          </p:cNvSpPr>
          <p:nvPr>
            <p:ph type="sldNum" sz="quarter" idx="5"/>
          </p:nvPr>
        </p:nvSpPr>
        <p:spPr/>
        <p:txBody>
          <a:bodyPr/>
          <a:lstStyle/>
          <a:p>
            <a:fld id="{28FF1966-FCFD-7A4E-92AA-28949196101C}" type="slidenum">
              <a:rPr lang="en-US" smtClean="0"/>
              <a:t>12</a:t>
            </a:fld>
            <a:endParaRPr lang="en-US"/>
          </a:p>
        </p:txBody>
      </p:sp>
    </p:spTree>
    <p:extLst>
      <p:ext uri="{BB962C8B-B14F-4D97-AF65-F5344CB8AC3E}">
        <p14:creationId xmlns:p14="http://schemas.microsoft.com/office/powerpoint/2010/main" val="15548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MV 2022 waste comp, MV energy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Note global, federal and provincial work on plastics, paper and organics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43% fossil fuel based and a very dirty kind of fossil fuel</a:t>
            </a:r>
          </a:p>
          <a:p>
            <a:endParaRPr lang="en-US" dirty="0"/>
          </a:p>
        </p:txBody>
      </p:sp>
      <p:sp>
        <p:nvSpPr>
          <p:cNvPr id="4" name="Slide Number Placeholder 3"/>
          <p:cNvSpPr>
            <a:spLocks noGrp="1"/>
          </p:cNvSpPr>
          <p:nvPr>
            <p:ph type="sldNum" sz="quarter" idx="5"/>
          </p:nvPr>
        </p:nvSpPr>
        <p:spPr/>
        <p:txBody>
          <a:bodyPr/>
          <a:lstStyle/>
          <a:p>
            <a:fld id="{28FF1966-FCFD-7A4E-92AA-28949196101C}" type="slidenum">
              <a:rPr lang="en-US" smtClean="0"/>
              <a:t>13</a:t>
            </a:fld>
            <a:endParaRPr lang="en-US"/>
          </a:p>
        </p:txBody>
      </p:sp>
    </p:spTree>
    <p:extLst>
      <p:ext uri="{BB962C8B-B14F-4D97-AF65-F5344CB8AC3E}">
        <p14:creationId xmlns:p14="http://schemas.microsoft.com/office/powerpoint/2010/main" val="2000110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energy is a great concept, but only when coming from renewable energy sources, not ones that are polluting and should be phased out.</a:t>
            </a:r>
          </a:p>
          <a:p>
            <a:endParaRPr lang="en-US" dirty="0">
              <a:cs typeface="Calibri"/>
            </a:endParaRPr>
          </a:p>
          <a:p>
            <a:r>
              <a:rPr lang="en-US" dirty="0">
                <a:cs typeface="Calibri"/>
              </a:rPr>
              <a:t>RWDI report graphic source-not to say it is harmful but to show dispersal of key pollutants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July 13, 2023 ZWC package shows  about 40,000 t GHG to be reduced by District energy but can reduce by 235,000t if shut down WTE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8FF1966-FCFD-7A4E-92AA-28949196101C}" type="slidenum">
              <a:rPr lang="en-US" smtClean="0"/>
              <a:t>15</a:t>
            </a:fld>
            <a:endParaRPr lang="en-US"/>
          </a:p>
        </p:txBody>
      </p:sp>
    </p:spTree>
    <p:extLst>
      <p:ext uri="{BB962C8B-B14F-4D97-AF65-F5344CB8AC3E}">
        <p14:creationId xmlns:p14="http://schemas.microsoft.com/office/powerpoint/2010/main" val="2112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F1966-FCFD-7A4E-92AA-28949196101C}" type="slidenum">
              <a:rPr lang="en-US" smtClean="0"/>
              <a:t>17</a:t>
            </a:fld>
            <a:endParaRPr lang="en-US"/>
          </a:p>
        </p:txBody>
      </p:sp>
    </p:spTree>
    <p:extLst>
      <p:ext uri="{BB962C8B-B14F-4D97-AF65-F5344CB8AC3E}">
        <p14:creationId xmlns:p14="http://schemas.microsoft.com/office/powerpoint/2010/main" val="53267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noted in recent consultation for updated plan, closing the incinerator works for all of these</a:t>
            </a:r>
          </a:p>
        </p:txBody>
      </p:sp>
      <p:sp>
        <p:nvSpPr>
          <p:cNvPr id="4" name="Slide Number Placeholder 3"/>
          <p:cNvSpPr>
            <a:spLocks noGrp="1"/>
          </p:cNvSpPr>
          <p:nvPr>
            <p:ph type="sldNum" sz="quarter" idx="5"/>
          </p:nvPr>
        </p:nvSpPr>
        <p:spPr/>
        <p:txBody>
          <a:bodyPr/>
          <a:lstStyle/>
          <a:p>
            <a:fld id="{28FF1966-FCFD-7A4E-92AA-28949196101C}" type="slidenum">
              <a:rPr lang="en-US" smtClean="0"/>
              <a:t>18</a:t>
            </a:fld>
            <a:endParaRPr lang="en-US"/>
          </a:p>
        </p:txBody>
      </p:sp>
    </p:spTree>
    <p:extLst>
      <p:ext uri="{BB962C8B-B14F-4D97-AF65-F5344CB8AC3E}">
        <p14:creationId xmlns:p14="http://schemas.microsoft.com/office/powerpoint/2010/main" val="735552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F1966-FCFD-7A4E-92AA-28949196101C}" type="slidenum">
              <a:rPr lang="en-US" smtClean="0"/>
              <a:t>19</a:t>
            </a:fld>
            <a:endParaRPr lang="en-US"/>
          </a:p>
        </p:txBody>
      </p:sp>
    </p:spTree>
    <p:extLst>
      <p:ext uri="{BB962C8B-B14F-4D97-AF65-F5344CB8AC3E}">
        <p14:creationId xmlns:p14="http://schemas.microsoft.com/office/powerpoint/2010/main" val="349835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Learn together </a:t>
            </a:r>
            <a:r>
              <a:rPr lang="en-US" dirty="0"/>
              <a:t>because this is just what we can see from the outside.</a:t>
            </a:r>
          </a:p>
          <a:p>
            <a:r>
              <a:rPr lang="en-US" dirty="0"/>
              <a:t>Data is what we have gleaned from public information but note that it has been challenging as not all data was available for all of the years, way of tracking has changed, sometimes conflicting numbers</a:t>
            </a:r>
            <a:endParaRPr lang="en-US" dirty="0">
              <a:cs typeface="Calibri"/>
            </a:endParaRPr>
          </a:p>
        </p:txBody>
      </p:sp>
      <p:sp>
        <p:nvSpPr>
          <p:cNvPr id="4" name="Slide Number Placeholder 3"/>
          <p:cNvSpPr>
            <a:spLocks noGrp="1"/>
          </p:cNvSpPr>
          <p:nvPr>
            <p:ph type="sldNum" sz="quarter" idx="5"/>
          </p:nvPr>
        </p:nvSpPr>
        <p:spPr/>
        <p:txBody>
          <a:bodyPr/>
          <a:lstStyle/>
          <a:p>
            <a:fld id="{28FF1966-FCFD-7A4E-92AA-28949196101C}" type="slidenum">
              <a:rPr lang="en-US" smtClean="0"/>
              <a:t>3</a:t>
            </a:fld>
            <a:endParaRPr lang="en-US"/>
          </a:p>
        </p:txBody>
      </p:sp>
    </p:spTree>
    <p:extLst>
      <p:ext uri="{BB962C8B-B14F-4D97-AF65-F5344CB8AC3E}">
        <p14:creationId xmlns:p14="http://schemas.microsoft.com/office/powerpoint/2010/main" val="310133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2010-2020 data as have the full suite, not yet for later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20% goes to the incinerator, 80% landfilled</a:t>
            </a:r>
          </a:p>
          <a:p>
            <a:endParaRPr lang="en-US" dirty="0"/>
          </a:p>
        </p:txBody>
      </p:sp>
      <p:sp>
        <p:nvSpPr>
          <p:cNvPr id="4" name="Slide Number Placeholder 3"/>
          <p:cNvSpPr>
            <a:spLocks noGrp="1"/>
          </p:cNvSpPr>
          <p:nvPr>
            <p:ph type="sldNum" sz="quarter" idx="5"/>
          </p:nvPr>
        </p:nvSpPr>
        <p:spPr/>
        <p:txBody>
          <a:bodyPr/>
          <a:lstStyle/>
          <a:p>
            <a:fld id="{28FF1966-FCFD-7A4E-92AA-28949196101C}" type="slidenum">
              <a:rPr lang="en-US" smtClean="0"/>
              <a:t>4</a:t>
            </a:fld>
            <a:endParaRPr lang="en-US"/>
          </a:p>
        </p:txBody>
      </p:sp>
    </p:spTree>
    <p:extLst>
      <p:ext uri="{BB962C8B-B14F-4D97-AF65-F5344CB8AC3E}">
        <p14:creationId xmlns:p14="http://schemas.microsoft.com/office/powerpoint/2010/main" val="345142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numbers from budget + 2021 Biennial report</a:t>
            </a:r>
          </a:p>
          <a:p>
            <a:r>
              <a:rPr lang="en-US" dirty="0"/>
              <a:t>Uses average costs of program + public involvement, policy + facility dev, ZW, sustainability from 2010-2020 for not wasting, Used decrease in generation per capita times 2020 population</a:t>
            </a:r>
          </a:p>
          <a:p>
            <a:endParaRPr lang="en-US" dirty="0"/>
          </a:p>
          <a:p>
            <a:r>
              <a:rPr lang="en-US" dirty="0"/>
              <a:t>Included capital </a:t>
            </a:r>
            <a:r>
              <a:rPr lang="en-US" dirty="0" err="1"/>
              <a:t>til</a:t>
            </a:r>
            <a:r>
              <a:rPr lang="en-US" dirty="0"/>
              <a:t> 2027 from reports. Rising for WTE as need to replace it as old.</a:t>
            </a:r>
          </a:p>
          <a:p>
            <a:endParaRPr lang="en-US" dirty="0"/>
          </a:p>
          <a:p>
            <a:r>
              <a:rPr lang="en-US" dirty="0"/>
              <a:t>ZW includes budgets for all of policy and facility development, ZW implementation, Programs and public engage and sustainability fund averaged over the 11 years, waste avoided calculated using waste per capita from 2010 if BAU and using 2020 population</a:t>
            </a:r>
          </a:p>
          <a:p>
            <a:endParaRPr lang="en-US" dirty="0"/>
          </a:p>
          <a:p>
            <a:r>
              <a:rPr lang="en-US" dirty="0"/>
              <a:t>Operating costs of WTE net of revenue was $73.39 in 2020.</a:t>
            </a:r>
          </a:p>
        </p:txBody>
      </p:sp>
      <p:sp>
        <p:nvSpPr>
          <p:cNvPr id="4" name="Slide Number Placeholder 3"/>
          <p:cNvSpPr>
            <a:spLocks noGrp="1"/>
          </p:cNvSpPr>
          <p:nvPr>
            <p:ph type="sldNum" sz="quarter" idx="5"/>
          </p:nvPr>
        </p:nvSpPr>
        <p:spPr/>
        <p:txBody>
          <a:bodyPr/>
          <a:lstStyle/>
          <a:p>
            <a:fld id="{28FF1966-FCFD-7A4E-92AA-28949196101C}" type="slidenum">
              <a:rPr lang="en-US" smtClean="0"/>
              <a:t>5</a:t>
            </a:fld>
            <a:endParaRPr lang="en-US"/>
          </a:p>
        </p:txBody>
      </p:sp>
    </p:spTree>
    <p:extLst>
      <p:ext uri="{BB962C8B-B14F-4D97-AF65-F5344CB8AC3E}">
        <p14:creationId xmlns:p14="http://schemas.microsoft.com/office/powerpoint/2010/main" val="1752069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July 13, 2023 ZWC agenda package, this is before the forecast capital requirements for the district energy and WTE components increased by another $92.9 M </a:t>
            </a:r>
          </a:p>
          <a:p>
            <a:endParaRPr lang="en-US" dirty="0"/>
          </a:p>
          <a:p>
            <a:r>
              <a:rPr lang="en-US" dirty="0"/>
              <a:t>Note Harrisburg PA bankrupt due to incinerator –important not to be destabilized by costs trying to maintain an old incinerator (35 </a:t>
            </a:r>
            <a:r>
              <a:rPr lang="en-US" dirty="0" err="1"/>
              <a:t>yrs</a:t>
            </a:r>
            <a:r>
              <a:rPr lang="en-US" dirty="0"/>
              <a:t> old)</a:t>
            </a:r>
          </a:p>
        </p:txBody>
      </p:sp>
      <p:sp>
        <p:nvSpPr>
          <p:cNvPr id="4" name="Slide Number Placeholder 3"/>
          <p:cNvSpPr>
            <a:spLocks noGrp="1"/>
          </p:cNvSpPr>
          <p:nvPr>
            <p:ph type="sldNum" sz="quarter" idx="5"/>
          </p:nvPr>
        </p:nvSpPr>
        <p:spPr/>
        <p:txBody>
          <a:bodyPr/>
          <a:lstStyle/>
          <a:p>
            <a:fld id="{28FF1966-FCFD-7A4E-92AA-28949196101C}" type="slidenum">
              <a:rPr lang="en-US" smtClean="0"/>
              <a:t>6</a:t>
            </a:fld>
            <a:endParaRPr lang="en-US"/>
          </a:p>
        </p:txBody>
      </p:sp>
    </p:spTree>
    <p:extLst>
      <p:ext uri="{BB962C8B-B14F-4D97-AF65-F5344CB8AC3E}">
        <p14:creationId xmlns:p14="http://schemas.microsoft.com/office/powerpoint/2010/main" val="3041311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F1966-FCFD-7A4E-92AA-28949196101C}" type="slidenum">
              <a:rPr lang="en-US" smtClean="0"/>
              <a:t>7</a:t>
            </a:fld>
            <a:endParaRPr lang="en-US"/>
          </a:p>
        </p:txBody>
      </p:sp>
    </p:spTree>
    <p:extLst>
      <p:ext uri="{BB962C8B-B14F-4D97-AF65-F5344CB8AC3E}">
        <p14:creationId xmlns:p14="http://schemas.microsoft.com/office/powerpoint/2010/main" val="253955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FF1966-FCFD-7A4E-92AA-28949196101C}" type="slidenum">
              <a:rPr lang="en-US" smtClean="0"/>
              <a:t>8</a:t>
            </a:fld>
            <a:endParaRPr lang="en-US"/>
          </a:p>
        </p:txBody>
      </p:sp>
    </p:spTree>
    <p:extLst>
      <p:ext uri="{BB962C8B-B14F-4D97-AF65-F5344CB8AC3E}">
        <p14:creationId xmlns:p14="http://schemas.microsoft.com/office/powerpoint/2010/main" val="971365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numbers –most recent comprehensive report by Metro Van 02021 </a:t>
            </a:r>
            <a:r>
              <a:rPr lang="en-US" dirty="0" err="1"/>
              <a:t>Biennnial</a:t>
            </a:r>
            <a:r>
              <a:rPr lang="en-US" dirty="0"/>
              <a:t>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 energy flared but not sold from Metro Vancouver landfills is bigger than the net energy output of the Incinerator.</a:t>
            </a:r>
          </a:p>
          <a:p>
            <a:endParaRPr lang="en-US" dirty="0"/>
          </a:p>
        </p:txBody>
      </p:sp>
      <p:sp>
        <p:nvSpPr>
          <p:cNvPr id="4" name="Slide Number Placeholder 3"/>
          <p:cNvSpPr>
            <a:spLocks noGrp="1"/>
          </p:cNvSpPr>
          <p:nvPr>
            <p:ph type="sldNum" sz="quarter" idx="5"/>
          </p:nvPr>
        </p:nvSpPr>
        <p:spPr/>
        <p:txBody>
          <a:bodyPr/>
          <a:lstStyle/>
          <a:p>
            <a:fld id="{28FF1966-FCFD-7A4E-92AA-28949196101C}" type="slidenum">
              <a:rPr lang="en-US" smtClean="0"/>
              <a:t>9</a:t>
            </a:fld>
            <a:endParaRPr lang="en-US"/>
          </a:p>
        </p:txBody>
      </p:sp>
    </p:spTree>
    <p:extLst>
      <p:ext uri="{BB962C8B-B14F-4D97-AF65-F5344CB8AC3E}">
        <p14:creationId xmlns:p14="http://schemas.microsoft.com/office/powerpoint/2010/main" val="195430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 numbers -2021 Biennial Report –Metro Vancouver</a:t>
            </a:r>
          </a:p>
          <a:p>
            <a:endParaRPr lang="en-US" dirty="0"/>
          </a:p>
          <a:p>
            <a:r>
              <a:rPr lang="en-US" dirty="0"/>
              <a:t>Note provincial reports show higher WTE emissions and lower VLF emissions</a:t>
            </a:r>
          </a:p>
        </p:txBody>
      </p:sp>
      <p:sp>
        <p:nvSpPr>
          <p:cNvPr id="4" name="Slide Number Placeholder 3"/>
          <p:cNvSpPr>
            <a:spLocks noGrp="1"/>
          </p:cNvSpPr>
          <p:nvPr>
            <p:ph type="sldNum" sz="quarter" idx="5"/>
          </p:nvPr>
        </p:nvSpPr>
        <p:spPr/>
        <p:txBody>
          <a:bodyPr/>
          <a:lstStyle/>
          <a:p>
            <a:fld id="{28FF1966-FCFD-7A4E-92AA-28949196101C}" type="slidenum">
              <a:rPr lang="en-US" smtClean="0"/>
              <a:t>10</a:t>
            </a:fld>
            <a:endParaRPr lang="en-US"/>
          </a:p>
        </p:txBody>
      </p:sp>
    </p:spTree>
    <p:extLst>
      <p:ext uri="{BB962C8B-B14F-4D97-AF65-F5344CB8AC3E}">
        <p14:creationId xmlns:p14="http://schemas.microsoft.com/office/powerpoint/2010/main" val="319334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E289-C916-C374-396A-D347132DC7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B3904B-9FFE-BF93-FEB2-35CA056F85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A01847-EE10-82AB-DB98-BACC4EFFDAA9}"/>
              </a:ext>
            </a:extLst>
          </p:cNvPr>
          <p:cNvSpPr>
            <a:spLocks noGrp="1"/>
          </p:cNvSpPr>
          <p:nvPr>
            <p:ph type="dt" sz="half" idx="10"/>
          </p:nvPr>
        </p:nvSpPr>
        <p:spPr/>
        <p:txBody>
          <a:bodyPr/>
          <a:lstStyle/>
          <a:p>
            <a:fld id="{B5770B74-EDEA-6F42-88C0-93339693F540}" type="datetimeFigureOut">
              <a:rPr lang="en-US" smtClean="0"/>
              <a:t>11/28/23</a:t>
            </a:fld>
            <a:endParaRPr lang="en-US"/>
          </a:p>
        </p:txBody>
      </p:sp>
      <p:sp>
        <p:nvSpPr>
          <p:cNvPr id="5" name="Footer Placeholder 4">
            <a:extLst>
              <a:ext uri="{FF2B5EF4-FFF2-40B4-BE49-F238E27FC236}">
                <a16:creationId xmlns:a16="http://schemas.microsoft.com/office/drawing/2014/main" id="{048749BA-AFD0-BA18-F35D-E0ACB14C0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7BB93-0BFE-D32F-D988-BCD7CDCF62DF}"/>
              </a:ext>
            </a:extLst>
          </p:cNvPr>
          <p:cNvSpPr>
            <a:spLocks noGrp="1"/>
          </p:cNvSpPr>
          <p:nvPr>
            <p:ph type="sldNum" sz="quarter" idx="12"/>
          </p:nvPr>
        </p:nvSpPr>
        <p:spPr/>
        <p:txBody>
          <a:bodyPr/>
          <a:lstStyle/>
          <a:p>
            <a:fld id="{73FAFBB6-7359-244F-8893-AF0B3EB87867}" type="slidenum">
              <a:rPr lang="en-US" smtClean="0"/>
              <a:t>‹#›</a:t>
            </a:fld>
            <a:endParaRPr lang="en-US"/>
          </a:p>
        </p:txBody>
      </p:sp>
    </p:spTree>
    <p:extLst>
      <p:ext uri="{BB962C8B-B14F-4D97-AF65-F5344CB8AC3E}">
        <p14:creationId xmlns:p14="http://schemas.microsoft.com/office/powerpoint/2010/main" val="99663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ED5D-5FF7-9D46-7E02-D077F380BA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93B25E-96E8-7B59-96C7-E201B0D1AA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23523-3AC3-37F8-1F1B-8316EED82AC0}"/>
              </a:ext>
            </a:extLst>
          </p:cNvPr>
          <p:cNvSpPr>
            <a:spLocks noGrp="1"/>
          </p:cNvSpPr>
          <p:nvPr>
            <p:ph type="dt" sz="half" idx="10"/>
          </p:nvPr>
        </p:nvSpPr>
        <p:spPr/>
        <p:txBody>
          <a:bodyPr/>
          <a:lstStyle/>
          <a:p>
            <a:fld id="{B5770B74-EDEA-6F42-88C0-93339693F540}" type="datetimeFigureOut">
              <a:rPr lang="en-US" smtClean="0"/>
              <a:t>11/28/23</a:t>
            </a:fld>
            <a:endParaRPr lang="en-US"/>
          </a:p>
        </p:txBody>
      </p:sp>
      <p:sp>
        <p:nvSpPr>
          <p:cNvPr id="5" name="Footer Placeholder 4">
            <a:extLst>
              <a:ext uri="{FF2B5EF4-FFF2-40B4-BE49-F238E27FC236}">
                <a16:creationId xmlns:a16="http://schemas.microsoft.com/office/drawing/2014/main" id="{F45FAE42-96D9-2F62-BE6B-0217B7773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4681C-BADD-80CC-50C1-2BAD94031F5F}"/>
              </a:ext>
            </a:extLst>
          </p:cNvPr>
          <p:cNvSpPr>
            <a:spLocks noGrp="1"/>
          </p:cNvSpPr>
          <p:nvPr>
            <p:ph type="sldNum" sz="quarter" idx="12"/>
          </p:nvPr>
        </p:nvSpPr>
        <p:spPr/>
        <p:txBody>
          <a:bodyPr/>
          <a:lstStyle/>
          <a:p>
            <a:fld id="{73FAFBB6-7359-244F-8893-AF0B3EB87867}" type="slidenum">
              <a:rPr lang="en-US" smtClean="0"/>
              <a:t>‹#›</a:t>
            </a:fld>
            <a:endParaRPr lang="en-US"/>
          </a:p>
        </p:txBody>
      </p:sp>
    </p:spTree>
    <p:extLst>
      <p:ext uri="{BB962C8B-B14F-4D97-AF65-F5344CB8AC3E}">
        <p14:creationId xmlns:p14="http://schemas.microsoft.com/office/powerpoint/2010/main" val="313226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C8D45-4149-3274-2D55-DB147B01F9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78714A-418A-C287-117E-0BA3BF8D0C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768DF-CF81-8124-11EF-A14B83A36232}"/>
              </a:ext>
            </a:extLst>
          </p:cNvPr>
          <p:cNvSpPr>
            <a:spLocks noGrp="1"/>
          </p:cNvSpPr>
          <p:nvPr>
            <p:ph type="dt" sz="half" idx="10"/>
          </p:nvPr>
        </p:nvSpPr>
        <p:spPr/>
        <p:txBody>
          <a:bodyPr/>
          <a:lstStyle/>
          <a:p>
            <a:fld id="{B5770B74-EDEA-6F42-88C0-93339693F540}" type="datetimeFigureOut">
              <a:rPr lang="en-US" smtClean="0"/>
              <a:t>11/28/23</a:t>
            </a:fld>
            <a:endParaRPr lang="en-US"/>
          </a:p>
        </p:txBody>
      </p:sp>
      <p:sp>
        <p:nvSpPr>
          <p:cNvPr id="5" name="Footer Placeholder 4">
            <a:extLst>
              <a:ext uri="{FF2B5EF4-FFF2-40B4-BE49-F238E27FC236}">
                <a16:creationId xmlns:a16="http://schemas.microsoft.com/office/drawing/2014/main" id="{4DD22A1F-F64B-136D-44E6-4D1D67183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2DCF9-FE86-7BEE-8456-AA117CAC3670}"/>
              </a:ext>
            </a:extLst>
          </p:cNvPr>
          <p:cNvSpPr>
            <a:spLocks noGrp="1"/>
          </p:cNvSpPr>
          <p:nvPr>
            <p:ph type="sldNum" sz="quarter" idx="12"/>
          </p:nvPr>
        </p:nvSpPr>
        <p:spPr/>
        <p:txBody>
          <a:bodyPr/>
          <a:lstStyle/>
          <a:p>
            <a:fld id="{73FAFBB6-7359-244F-8893-AF0B3EB87867}" type="slidenum">
              <a:rPr lang="en-US" smtClean="0"/>
              <a:t>‹#›</a:t>
            </a:fld>
            <a:endParaRPr lang="en-US"/>
          </a:p>
        </p:txBody>
      </p:sp>
    </p:spTree>
    <p:extLst>
      <p:ext uri="{BB962C8B-B14F-4D97-AF65-F5344CB8AC3E}">
        <p14:creationId xmlns:p14="http://schemas.microsoft.com/office/powerpoint/2010/main" val="327938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760F-A4AE-FD8E-27CA-98420951D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5F3933-8EF6-2592-073A-D1A029671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31E89-0FE9-1178-9F8E-604C1403AF36}"/>
              </a:ext>
            </a:extLst>
          </p:cNvPr>
          <p:cNvSpPr>
            <a:spLocks noGrp="1"/>
          </p:cNvSpPr>
          <p:nvPr>
            <p:ph type="dt" sz="half" idx="10"/>
          </p:nvPr>
        </p:nvSpPr>
        <p:spPr/>
        <p:txBody>
          <a:bodyPr/>
          <a:lstStyle/>
          <a:p>
            <a:fld id="{B5770B74-EDEA-6F42-88C0-93339693F540}" type="datetimeFigureOut">
              <a:rPr lang="en-US" smtClean="0"/>
              <a:t>11/28/23</a:t>
            </a:fld>
            <a:endParaRPr lang="en-US"/>
          </a:p>
        </p:txBody>
      </p:sp>
      <p:sp>
        <p:nvSpPr>
          <p:cNvPr id="5" name="Footer Placeholder 4">
            <a:extLst>
              <a:ext uri="{FF2B5EF4-FFF2-40B4-BE49-F238E27FC236}">
                <a16:creationId xmlns:a16="http://schemas.microsoft.com/office/drawing/2014/main" id="{AA30E7DA-5E56-E981-307B-F0A1B5DBC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3BC08-E919-6862-0868-82CB2C6BB283}"/>
              </a:ext>
            </a:extLst>
          </p:cNvPr>
          <p:cNvSpPr>
            <a:spLocks noGrp="1"/>
          </p:cNvSpPr>
          <p:nvPr>
            <p:ph type="sldNum" sz="quarter" idx="12"/>
          </p:nvPr>
        </p:nvSpPr>
        <p:spPr/>
        <p:txBody>
          <a:bodyPr/>
          <a:lstStyle/>
          <a:p>
            <a:fld id="{73FAFBB6-7359-244F-8893-AF0B3EB87867}" type="slidenum">
              <a:rPr lang="en-US" smtClean="0"/>
              <a:t>‹#›</a:t>
            </a:fld>
            <a:endParaRPr lang="en-US"/>
          </a:p>
        </p:txBody>
      </p:sp>
    </p:spTree>
    <p:extLst>
      <p:ext uri="{BB962C8B-B14F-4D97-AF65-F5344CB8AC3E}">
        <p14:creationId xmlns:p14="http://schemas.microsoft.com/office/powerpoint/2010/main" val="53919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AE2F0-3F0E-9C00-633E-7AE716598F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7F1916-4F06-417C-D9BF-094CD13E2D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D87C99-9096-A204-69A7-BA0F41F57FC9}"/>
              </a:ext>
            </a:extLst>
          </p:cNvPr>
          <p:cNvSpPr>
            <a:spLocks noGrp="1"/>
          </p:cNvSpPr>
          <p:nvPr>
            <p:ph type="dt" sz="half" idx="10"/>
          </p:nvPr>
        </p:nvSpPr>
        <p:spPr/>
        <p:txBody>
          <a:bodyPr/>
          <a:lstStyle/>
          <a:p>
            <a:fld id="{B5770B74-EDEA-6F42-88C0-93339693F540}" type="datetimeFigureOut">
              <a:rPr lang="en-US" smtClean="0"/>
              <a:t>11/28/23</a:t>
            </a:fld>
            <a:endParaRPr lang="en-US"/>
          </a:p>
        </p:txBody>
      </p:sp>
      <p:sp>
        <p:nvSpPr>
          <p:cNvPr id="5" name="Footer Placeholder 4">
            <a:extLst>
              <a:ext uri="{FF2B5EF4-FFF2-40B4-BE49-F238E27FC236}">
                <a16:creationId xmlns:a16="http://schemas.microsoft.com/office/drawing/2014/main" id="{3015FC51-2B28-7CE0-97C7-7391362D9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7A896-461D-48EA-1D85-D67F9D0CAECD}"/>
              </a:ext>
            </a:extLst>
          </p:cNvPr>
          <p:cNvSpPr>
            <a:spLocks noGrp="1"/>
          </p:cNvSpPr>
          <p:nvPr>
            <p:ph type="sldNum" sz="quarter" idx="12"/>
          </p:nvPr>
        </p:nvSpPr>
        <p:spPr/>
        <p:txBody>
          <a:bodyPr/>
          <a:lstStyle/>
          <a:p>
            <a:fld id="{73FAFBB6-7359-244F-8893-AF0B3EB87867}" type="slidenum">
              <a:rPr lang="en-US" smtClean="0"/>
              <a:t>‹#›</a:t>
            </a:fld>
            <a:endParaRPr lang="en-US"/>
          </a:p>
        </p:txBody>
      </p:sp>
    </p:spTree>
    <p:extLst>
      <p:ext uri="{BB962C8B-B14F-4D97-AF65-F5344CB8AC3E}">
        <p14:creationId xmlns:p14="http://schemas.microsoft.com/office/powerpoint/2010/main" val="408686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0913-BC80-73FC-2611-3C6EF8A62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88B53B-3E41-EA89-A7C0-6FBFCCA22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C39498-6847-8039-A3D0-E4FCB5307F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97298C-42E5-2B78-EC23-308C2B95DA25}"/>
              </a:ext>
            </a:extLst>
          </p:cNvPr>
          <p:cNvSpPr>
            <a:spLocks noGrp="1"/>
          </p:cNvSpPr>
          <p:nvPr>
            <p:ph type="dt" sz="half" idx="10"/>
          </p:nvPr>
        </p:nvSpPr>
        <p:spPr/>
        <p:txBody>
          <a:bodyPr/>
          <a:lstStyle/>
          <a:p>
            <a:fld id="{B5770B74-EDEA-6F42-88C0-93339693F540}" type="datetimeFigureOut">
              <a:rPr lang="en-US" smtClean="0"/>
              <a:t>11/28/23</a:t>
            </a:fld>
            <a:endParaRPr lang="en-US"/>
          </a:p>
        </p:txBody>
      </p:sp>
      <p:sp>
        <p:nvSpPr>
          <p:cNvPr id="6" name="Footer Placeholder 5">
            <a:extLst>
              <a:ext uri="{FF2B5EF4-FFF2-40B4-BE49-F238E27FC236}">
                <a16:creationId xmlns:a16="http://schemas.microsoft.com/office/drawing/2014/main" id="{0A5B2C0C-5D48-9107-E5A4-DD160D061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00C107-C191-C1B3-4768-8A07BF216B1A}"/>
              </a:ext>
            </a:extLst>
          </p:cNvPr>
          <p:cNvSpPr>
            <a:spLocks noGrp="1"/>
          </p:cNvSpPr>
          <p:nvPr>
            <p:ph type="sldNum" sz="quarter" idx="12"/>
          </p:nvPr>
        </p:nvSpPr>
        <p:spPr/>
        <p:txBody>
          <a:bodyPr/>
          <a:lstStyle/>
          <a:p>
            <a:fld id="{73FAFBB6-7359-244F-8893-AF0B3EB87867}" type="slidenum">
              <a:rPr lang="en-US" smtClean="0"/>
              <a:t>‹#›</a:t>
            </a:fld>
            <a:endParaRPr lang="en-US"/>
          </a:p>
        </p:txBody>
      </p:sp>
    </p:spTree>
    <p:extLst>
      <p:ext uri="{BB962C8B-B14F-4D97-AF65-F5344CB8AC3E}">
        <p14:creationId xmlns:p14="http://schemas.microsoft.com/office/powerpoint/2010/main" val="155403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8956-7BE8-A302-4FFD-1813F995DE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9726AA-E94A-A8E4-4C9A-B1A35B68D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1C2019-7038-ECC5-00FB-82A59BAAD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FB594E-EA69-9F08-8374-03E0AF6641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3A67FA-7DFB-A696-82E8-78D63554A0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A0A057-5F0B-29C5-ABF4-C51FA36A0707}"/>
              </a:ext>
            </a:extLst>
          </p:cNvPr>
          <p:cNvSpPr>
            <a:spLocks noGrp="1"/>
          </p:cNvSpPr>
          <p:nvPr>
            <p:ph type="dt" sz="half" idx="10"/>
          </p:nvPr>
        </p:nvSpPr>
        <p:spPr/>
        <p:txBody>
          <a:bodyPr/>
          <a:lstStyle/>
          <a:p>
            <a:fld id="{B5770B74-EDEA-6F42-88C0-93339693F540}" type="datetimeFigureOut">
              <a:rPr lang="en-US" smtClean="0"/>
              <a:t>11/28/23</a:t>
            </a:fld>
            <a:endParaRPr lang="en-US"/>
          </a:p>
        </p:txBody>
      </p:sp>
      <p:sp>
        <p:nvSpPr>
          <p:cNvPr id="8" name="Footer Placeholder 7">
            <a:extLst>
              <a:ext uri="{FF2B5EF4-FFF2-40B4-BE49-F238E27FC236}">
                <a16:creationId xmlns:a16="http://schemas.microsoft.com/office/drawing/2014/main" id="{D494C0AC-A1FD-6E92-4880-D366E34650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080446-62EB-86E2-2ADB-22444ABD6B50}"/>
              </a:ext>
            </a:extLst>
          </p:cNvPr>
          <p:cNvSpPr>
            <a:spLocks noGrp="1"/>
          </p:cNvSpPr>
          <p:nvPr>
            <p:ph type="sldNum" sz="quarter" idx="12"/>
          </p:nvPr>
        </p:nvSpPr>
        <p:spPr/>
        <p:txBody>
          <a:bodyPr/>
          <a:lstStyle/>
          <a:p>
            <a:fld id="{73FAFBB6-7359-244F-8893-AF0B3EB87867}" type="slidenum">
              <a:rPr lang="en-US" smtClean="0"/>
              <a:t>‹#›</a:t>
            </a:fld>
            <a:endParaRPr lang="en-US"/>
          </a:p>
        </p:txBody>
      </p:sp>
    </p:spTree>
    <p:extLst>
      <p:ext uri="{BB962C8B-B14F-4D97-AF65-F5344CB8AC3E}">
        <p14:creationId xmlns:p14="http://schemas.microsoft.com/office/powerpoint/2010/main" val="369641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8F69-4E10-8EE8-4E90-C6EBF313A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2D616D-B859-E1AA-B9E1-2361F30B8E22}"/>
              </a:ext>
            </a:extLst>
          </p:cNvPr>
          <p:cNvSpPr>
            <a:spLocks noGrp="1"/>
          </p:cNvSpPr>
          <p:nvPr>
            <p:ph type="dt" sz="half" idx="10"/>
          </p:nvPr>
        </p:nvSpPr>
        <p:spPr/>
        <p:txBody>
          <a:bodyPr/>
          <a:lstStyle/>
          <a:p>
            <a:fld id="{B5770B74-EDEA-6F42-88C0-93339693F540}" type="datetimeFigureOut">
              <a:rPr lang="en-US" smtClean="0"/>
              <a:t>11/28/23</a:t>
            </a:fld>
            <a:endParaRPr lang="en-US"/>
          </a:p>
        </p:txBody>
      </p:sp>
      <p:sp>
        <p:nvSpPr>
          <p:cNvPr id="4" name="Footer Placeholder 3">
            <a:extLst>
              <a:ext uri="{FF2B5EF4-FFF2-40B4-BE49-F238E27FC236}">
                <a16:creationId xmlns:a16="http://schemas.microsoft.com/office/drawing/2014/main" id="{A44696CE-4D53-84FF-4FB9-B6A5154835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9D8212-1540-769F-D83E-660DF488D32F}"/>
              </a:ext>
            </a:extLst>
          </p:cNvPr>
          <p:cNvSpPr>
            <a:spLocks noGrp="1"/>
          </p:cNvSpPr>
          <p:nvPr>
            <p:ph type="sldNum" sz="quarter" idx="12"/>
          </p:nvPr>
        </p:nvSpPr>
        <p:spPr/>
        <p:txBody>
          <a:bodyPr/>
          <a:lstStyle/>
          <a:p>
            <a:fld id="{73FAFBB6-7359-244F-8893-AF0B3EB87867}" type="slidenum">
              <a:rPr lang="en-US" smtClean="0"/>
              <a:t>‹#›</a:t>
            </a:fld>
            <a:endParaRPr lang="en-US"/>
          </a:p>
        </p:txBody>
      </p:sp>
    </p:spTree>
    <p:extLst>
      <p:ext uri="{BB962C8B-B14F-4D97-AF65-F5344CB8AC3E}">
        <p14:creationId xmlns:p14="http://schemas.microsoft.com/office/powerpoint/2010/main" val="160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903B7-37C4-241F-B510-02C5E37ECBC6}"/>
              </a:ext>
            </a:extLst>
          </p:cNvPr>
          <p:cNvSpPr>
            <a:spLocks noGrp="1"/>
          </p:cNvSpPr>
          <p:nvPr>
            <p:ph type="dt" sz="half" idx="10"/>
          </p:nvPr>
        </p:nvSpPr>
        <p:spPr/>
        <p:txBody>
          <a:bodyPr/>
          <a:lstStyle/>
          <a:p>
            <a:fld id="{B5770B74-EDEA-6F42-88C0-93339693F540}" type="datetimeFigureOut">
              <a:rPr lang="en-US" smtClean="0"/>
              <a:t>11/28/23</a:t>
            </a:fld>
            <a:endParaRPr lang="en-US"/>
          </a:p>
        </p:txBody>
      </p:sp>
      <p:sp>
        <p:nvSpPr>
          <p:cNvPr id="3" name="Footer Placeholder 2">
            <a:extLst>
              <a:ext uri="{FF2B5EF4-FFF2-40B4-BE49-F238E27FC236}">
                <a16:creationId xmlns:a16="http://schemas.microsoft.com/office/drawing/2014/main" id="{802EAFB2-A38F-A70E-58FB-2B489F3E75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E3291D-454D-7A8C-202C-4072F69B8BB1}"/>
              </a:ext>
            </a:extLst>
          </p:cNvPr>
          <p:cNvSpPr>
            <a:spLocks noGrp="1"/>
          </p:cNvSpPr>
          <p:nvPr>
            <p:ph type="sldNum" sz="quarter" idx="12"/>
          </p:nvPr>
        </p:nvSpPr>
        <p:spPr/>
        <p:txBody>
          <a:bodyPr/>
          <a:lstStyle/>
          <a:p>
            <a:fld id="{73FAFBB6-7359-244F-8893-AF0B3EB87867}" type="slidenum">
              <a:rPr lang="en-US" smtClean="0"/>
              <a:t>‹#›</a:t>
            </a:fld>
            <a:endParaRPr lang="en-US"/>
          </a:p>
        </p:txBody>
      </p:sp>
    </p:spTree>
    <p:extLst>
      <p:ext uri="{BB962C8B-B14F-4D97-AF65-F5344CB8AC3E}">
        <p14:creationId xmlns:p14="http://schemas.microsoft.com/office/powerpoint/2010/main" val="2329605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9470-3B5C-6A8B-C4A9-471C149FC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89647A-FF85-2C69-0007-832F6EBDE6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2E2D3E-4195-3BED-E925-1DBD0BC41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33977-56BF-E353-376E-82DFACB1D6B9}"/>
              </a:ext>
            </a:extLst>
          </p:cNvPr>
          <p:cNvSpPr>
            <a:spLocks noGrp="1"/>
          </p:cNvSpPr>
          <p:nvPr>
            <p:ph type="dt" sz="half" idx="10"/>
          </p:nvPr>
        </p:nvSpPr>
        <p:spPr/>
        <p:txBody>
          <a:bodyPr/>
          <a:lstStyle/>
          <a:p>
            <a:fld id="{B5770B74-EDEA-6F42-88C0-93339693F540}" type="datetimeFigureOut">
              <a:rPr lang="en-US" smtClean="0"/>
              <a:t>11/28/23</a:t>
            </a:fld>
            <a:endParaRPr lang="en-US"/>
          </a:p>
        </p:txBody>
      </p:sp>
      <p:sp>
        <p:nvSpPr>
          <p:cNvPr id="6" name="Footer Placeholder 5">
            <a:extLst>
              <a:ext uri="{FF2B5EF4-FFF2-40B4-BE49-F238E27FC236}">
                <a16:creationId xmlns:a16="http://schemas.microsoft.com/office/drawing/2014/main" id="{CCFC3DA7-AF89-ADAD-777A-F6915051C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FEA32-5C6E-5243-F04B-C05D7016A033}"/>
              </a:ext>
            </a:extLst>
          </p:cNvPr>
          <p:cNvSpPr>
            <a:spLocks noGrp="1"/>
          </p:cNvSpPr>
          <p:nvPr>
            <p:ph type="sldNum" sz="quarter" idx="12"/>
          </p:nvPr>
        </p:nvSpPr>
        <p:spPr/>
        <p:txBody>
          <a:bodyPr/>
          <a:lstStyle/>
          <a:p>
            <a:fld id="{73FAFBB6-7359-244F-8893-AF0B3EB87867}" type="slidenum">
              <a:rPr lang="en-US" smtClean="0"/>
              <a:t>‹#›</a:t>
            </a:fld>
            <a:endParaRPr lang="en-US"/>
          </a:p>
        </p:txBody>
      </p:sp>
    </p:spTree>
    <p:extLst>
      <p:ext uri="{BB962C8B-B14F-4D97-AF65-F5344CB8AC3E}">
        <p14:creationId xmlns:p14="http://schemas.microsoft.com/office/powerpoint/2010/main" val="342462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735E-DD84-6DF0-E3A4-14F3013144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3E04EC-4B77-5114-1402-49BB8D1C8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CF3BB0-25F0-830B-8B95-846EE912B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44F513-3B02-28B9-0905-F3602E78CF17}"/>
              </a:ext>
            </a:extLst>
          </p:cNvPr>
          <p:cNvSpPr>
            <a:spLocks noGrp="1"/>
          </p:cNvSpPr>
          <p:nvPr>
            <p:ph type="dt" sz="half" idx="10"/>
          </p:nvPr>
        </p:nvSpPr>
        <p:spPr/>
        <p:txBody>
          <a:bodyPr/>
          <a:lstStyle/>
          <a:p>
            <a:fld id="{B5770B74-EDEA-6F42-88C0-93339693F540}" type="datetimeFigureOut">
              <a:rPr lang="en-US" smtClean="0"/>
              <a:t>11/28/23</a:t>
            </a:fld>
            <a:endParaRPr lang="en-US"/>
          </a:p>
        </p:txBody>
      </p:sp>
      <p:sp>
        <p:nvSpPr>
          <p:cNvPr id="6" name="Footer Placeholder 5">
            <a:extLst>
              <a:ext uri="{FF2B5EF4-FFF2-40B4-BE49-F238E27FC236}">
                <a16:creationId xmlns:a16="http://schemas.microsoft.com/office/drawing/2014/main" id="{4CD92779-95E2-94DD-0695-379F5111ED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AA1F5-505A-D623-F107-8ACF6C8AA2B3}"/>
              </a:ext>
            </a:extLst>
          </p:cNvPr>
          <p:cNvSpPr>
            <a:spLocks noGrp="1"/>
          </p:cNvSpPr>
          <p:nvPr>
            <p:ph type="sldNum" sz="quarter" idx="12"/>
          </p:nvPr>
        </p:nvSpPr>
        <p:spPr/>
        <p:txBody>
          <a:bodyPr/>
          <a:lstStyle/>
          <a:p>
            <a:fld id="{73FAFBB6-7359-244F-8893-AF0B3EB87867}" type="slidenum">
              <a:rPr lang="en-US" smtClean="0"/>
              <a:t>‹#›</a:t>
            </a:fld>
            <a:endParaRPr lang="en-US"/>
          </a:p>
        </p:txBody>
      </p:sp>
    </p:spTree>
    <p:extLst>
      <p:ext uri="{BB962C8B-B14F-4D97-AF65-F5344CB8AC3E}">
        <p14:creationId xmlns:p14="http://schemas.microsoft.com/office/powerpoint/2010/main" val="115451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7457AD-36D0-1944-986D-85CD321339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75A4C8-073E-5B08-2710-00BB0E4E6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4ADAB-2AF8-8D8B-BB5D-7C9378799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70B74-EDEA-6F42-88C0-93339693F540}" type="datetimeFigureOut">
              <a:rPr lang="en-US" smtClean="0"/>
              <a:t>11/28/23</a:t>
            </a:fld>
            <a:endParaRPr lang="en-US"/>
          </a:p>
        </p:txBody>
      </p:sp>
      <p:sp>
        <p:nvSpPr>
          <p:cNvPr id="5" name="Footer Placeholder 4">
            <a:extLst>
              <a:ext uri="{FF2B5EF4-FFF2-40B4-BE49-F238E27FC236}">
                <a16:creationId xmlns:a16="http://schemas.microsoft.com/office/drawing/2014/main" id="{F2F4E82A-4F99-EC99-9401-D9F5D54A2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930E40-70F2-2DC3-5C57-9B7DD615BC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AFBB6-7359-244F-8893-AF0B3EB87867}" type="slidenum">
              <a:rPr lang="en-US" smtClean="0"/>
              <a:t>‹#›</a:t>
            </a:fld>
            <a:endParaRPr lang="en-US"/>
          </a:p>
        </p:txBody>
      </p:sp>
    </p:spTree>
    <p:extLst>
      <p:ext uri="{BB962C8B-B14F-4D97-AF65-F5344CB8AC3E}">
        <p14:creationId xmlns:p14="http://schemas.microsoft.com/office/powerpoint/2010/main" val="1312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hyperlink" Target="https://creativecommons.org/licenses/by-sa/3.0/" TargetMode="External"/><Relationship Id="rId4" Type="http://schemas.openxmlformats.org/officeDocument/2006/relationships/hyperlink" Target="https://picpedia.org/highway-signs/e/enforcement.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3E84BE2F-C43D-43D9-A96D-1526003268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5" name="Color">
              <a:extLst>
                <a:ext uri="{FF2B5EF4-FFF2-40B4-BE49-F238E27FC236}">
                  <a16:creationId xmlns:a16="http://schemas.microsoft.com/office/drawing/2014/main" id="{E7400609-3385-4926-AD61-85A199F07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9E9E1A20-C3CA-40B4-8D3A-3EAC12D69A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 logo with text on it&#10;&#10;Description automatically generated">
            <a:extLst>
              <a:ext uri="{FF2B5EF4-FFF2-40B4-BE49-F238E27FC236}">
                <a16:creationId xmlns:a16="http://schemas.microsoft.com/office/drawing/2014/main" id="{E99486D4-5BE2-A230-1251-54D33CB81870}"/>
              </a:ext>
            </a:extLst>
          </p:cNvPr>
          <p:cNvPicPr>
            <a:picLocks noChangeAspect="1"/>
          </p:cNvPicPr>
          <p:nvPr/>
        </p:nvPicPr>
        <p:blipFill>
          <a:blip r:embed="rId2"/>
          <a:stretch>
            <a:fillRect/>
          </a:stretch>
        </p:blipFill>
        <p:spPr>
          <a:xfrm>
            <a:off x="6792172" y="947172"/>
            <a:ext cx="4756760" cy="2116757"/>
          </a:xfrm>
          <a:prstGeom prst="rect">
            <a:avLst/>
          </a:prstGeom>
        </p:spPr>
      </p:pic>
      <p:pic>
        <p:nvPicPr>
          <p:cNvPr id="5" name="Content Placeholder 4">
            <a:extLst>
              <a:ext uri="{FF2B5EF4-FFF2-40B4-BE49-F238E27FC236}">
                <a16:creationId xmlns:a16="http://schemas.microsoft.com/office/drawing/2014/main" id="{D2B30D26-90C7-73C5-1FDE-67331F95B047}"/>
              </a:ext>
            </a:extLst>
          </p:cNvPr>
          <p:cNvPicPr>
            <a:picLocks noGrp="1" noChangeAspect="1"/>
          </p:cNvPicPr>
          <p:nvPr>
            <p:ph idx="1"/>
          </p:nvPr>
        </p:nvPicPr>
        <p:blipFill>
          <a:blip r:embed="rId3"/>
          <a:stretch>
            <a:fillRect/>
          </a:stretch>
        </p:blipFill>
        <p:spPr>
          <a:xfrm>
            <a:off x="1443794" y="3527447"/>
            <a:ext cx="10579590" cy="2142186"/>
          </a:xfrm>
          <a:prstGeom prst="rect">
            <a:avLst/>
          </a:prstGeom>
        </p:spPr>
      </p:pic>
      <p:grpSp>
        <p:nvGrpSpPr>
          <p:cNvPr id="18" name="Group 1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extBox 1">
            <a:extLst>
              <a:ext uri="{FF2B5EF4-FFF2-40B4-BE49-F238E27FC236}">
                <a16:creationId xmlns:a16="http://schemas.microsoft.com/office/drawing/2014/main" id="{3F29EBB5-0D3A-91B9-8087-799D6017096E}"/>
              </a:ext>
            </a:extLst>
          </p:cNvPr>
          <p:cNvSpPr txBox="1"/>
          <p:nvPr/>
        </p:nvSpPr>
        <p:spPr>
          <a:xfrm>
            <a:off x="874180" y="1697411"/>
            <a:ext cx="5190055" cy="1200329"/>
          </a:xfrm>
          <a:prstGeom prst="rect">
            <a:avLst/>
          </a:prstGeom>
          <a:noFill/>
        </p:spPr>
        <p:txBody>
          <a:bodyPr wrap="square" rtlCol="0">
            <a:spAutoFit/>
          </a:bodyPr>
          <a:lstStyle/>
          <a:p>
            <a:r>
              <a:rPr lang="en-US" sz="1800" dirty="0">
                <a:solidFill>
                  <a:srgbClr val="FFFFFF"/>
                </a:solidFill>
              </a:rPr>
              <a:t>Metro Vancouver Solid Waste Management Plan Independent Consultation and Engagement Panel</a:t>
            </a:r>
          </a:p>
          <a:p>
            <a:br>
              <a:rPr lang="en-US" dirty="0">
                <a:solidFill>
                  <a:srgbClr val="FFFFFF"/>
                </a:solidFill>
              </a:rPr>
            </a:br>
            <a:r>
              <a:rPr lang="en-US" dirty="0">
                <a:solidFill>
                  <a:srgbClr val="FFFFFF"/>
                </a:solidFill>
              </a:rPr>
              <a:t>Dec 1, 2023</a:t>
            </a:r>
            <a:endParaRPr lang="en-US" dirty="0"/>
          </a:p>
        </p:txBody>
      </p:sp>
    </p:spTree>
    <p:extLst>
      <p:ext uri="{BB962C8B-B14F-4D97-AF65-F5344CB8AC3E}">
        <p14:creationId xmlns:p14="http://schemas.microsoft.com/office/powerpoint/2010/main" val="302620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08F3AC-663A-EE73-1939-30D8BA586256}"/>
              </a:ext>
            </a:extLst>
          </p:cNvPr>
          <p:cNvSpPr>
            <a:spLocks noGrp="1"/>
          </p:cNvSpPr>
          <p:nvPr>
            <p:ph type="title"/>
          </p:nvPr>
        </p:nvSpPr>
        <p:spPr>
          <a:xfrm>
            <a:off x="630936" y="630936"/>
            <a:ext cx="3599688" cy="1463040"/>
          </a:xfrm>
        </p:spPr>
        <p:txBody>
          <a:bodyPr anchor="ctr">
            <a:normAutofit fontScale="90000"/>
          </a:bodyPr>
          <a:lstStyle/>
          <a:p>
            <a:r>
              <a:rPr lang="en-US" sz="4800" dirty="0">
                <a:solidFill>
                  <a:srgbClr val="FFFFFF"/>
                </a:solidFill>
              </a:rPr>
              <a:t>GHG Emissions by disposal </a:t>
            </a:r>
          </a:p>
        </p:txBody>
      </p:sp>
      <p:sp>
        <p:nvSpPr>
          <p:cNvPr id="13"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AFC873-6A7A-7F94-B853-5EECD361CD4A}"/>
              </a:ext>
            </a:extLst>
          </p:cNvPr>
          <p:cNvSpPr>
            <a:spLocks noGrp="1"/>
          </p:cNvSpPr>
          <p:nvPr>
            <p:ph idx="1"/>
          </p:nvPr>
        </p:nvSpPr>
        <p:spPr>
          <a:xfrm>
            <a:off x="4474462" y="630936"/>
            <a:ext cx="7074409" cy="1463040"/>
          </a:xfrm>
        </p:spPr>
        <p:txBody>
          <a:bodyPr vert="horz" lIns="91440" tIns="45720" rIns="91440" bIns="45720" rtlCol="0" anchor="ctr">
            <a:noAutofit/>
          </a:bodyPr>
          <a:lstStyle/>
          <a:p>
            <a:r>
              <a:rPr lang="en-US" sz="2000" dirty="0">
                <a:solidFill>
                  <a:srgbClr val="FFFFFF"/>
                </a:solidFill>
              </a:rPr>
              <a:t>Declining from LF as decreasing organics and better landfill gas capture -75% less than 2010</a:t>
            </a:r>
            <a:endParaRPr lang="en-US" sz="2000" dirty="0">
              <a:solidFill>
                <a:srgbClr val="FFFFFF"/>
              </a:solidFill>
              <a:cs typeface="Calibri"/>
            </a:endParaRPr>
          </a:p>
          <a:p>
            <a:r>
              <a:rPr lang="en-US" sz="2000" dirty="0">
                <a:solidFill>
                  <a:srgbClr val="FFFFFF"/>
                </a:solidFill>
              </a:rPr>
              <a:t>Increasing for incinerator as requiring more input energy to run -101% more than 2010 and </a:t>
            </a:r>
            <a:r>
              <a:rPr lang="en-US" sz="2000">
                <a:solidFill>
                  <a:srgbClr val="FFFFFF"/>
                </a:solidFill>
              </a:rPr>
              <a:t>less efficient</a:t>
            </a:r>
            <a:endParaRPr lang="en-CA" sz="2000" dirty="0">
              <a:solidFill>
                <a:srgbClr val="FFFFFF"/>
              </a:solidFill>
              <a:effectLst/>
              <a:latin typeface="Calibri"/>
              <a:ea typeface="Times New Roman" panose="02020603050405020304" pitchFamily="18" charset="0"/>
              <a:cs typeface="Times New Roman"/>
            </a:endParaRPr>
          </a:p>
        </p:txBody>
      </p:sp>
      <p:graphicFrame>
        <p:nvGraphicFramePr>
          <p:cNvPr id="4" name="Table 4">
            <a:extLst>
              <a:ext uri="{FF2B5EF4-FFF2-40B4-BE49-F238E27FC236}">
                <a16:creationId xmlns:a16="http://schemas.microsoft.com/office/drawing/2014/main" id="{8671C2A6-8BAF-3C4E-0E0E-03B76E48C939}"/>
              </a:ext>
            </a:extLst>
          </p:cNvPr>
          <p:cNvGraphicFramePr>
            <a:graphicFrameLocks noGrp="1"/>
          </p:cNvGraphicFramePr>
          <p:nvPr>
            <p:extLst>
              <p:ext uri="{D42A27DB-BD31-4B8C-83A1-F6EECF244321}">
                <p14:modId xmlns:p14="http://schemas.microsoft.com/office/powerpoint/2010/main" val="3272017709"/>
              </p:ext>
            </p:extLst>
          </p:nvPr>
        </p:nvGraphicFramePr>
        <p:xfrm>
          <a:off x="664720" y="2971800"/>
          <a:ext cx="10850369" cy="3278490"/>
        </p:xfrm>
        <a:graphic>
          <a:graphicData uri="http://schemas.openxmlformats.org/drawingml/2006/table">
            <a:tbl>
              <a:tblPr firstRow="1" bandRow="1">
                <a:solidFill>
                  <a:schemeClr val="bg1">
                    <a:lumMod val="95000"/>
                  </a:schemeClr>
                </a:solidFill>
                <a:tableStyleId>{5C22544A-7EE6-4342-B048-85BDC9FD1C3A}</a:tableStyleId>
              </a:tblPr>
              <a:tblGrid>
                <a:gridCol w="3901914">
                  <a:extLst>
                    <a:ext uri="{9D8B030D-6E8A-4147-A177-3AD203B41FA5}">
                      <a16:colId xmlns:a16="http://schemas.microsoft.com/office/drawing/2014/main" val="2275132192"/>
                    </a:ext>
                  </a:extLst>
                </a:gridCol>
                <a:gridCol w="1832232">
                  <a:extLst>
                    <a:ext uri="{9D8B030D-6E8A-4147-A177-3AD203B41FA5}">
                      <a16:colId xmlns:a16="http://schemas.microsoft.com/office/drawing/2014/main" val="1403114542"/>
                    </a:ext>
                  </a:extLst>
                </a:gridCol>
                <a:gridCol w="1845984">
                  <a:extLst>
                    <a:ext uri="{9D8B030D-6E8A-4147-A177-3AD203B41FA5}">
                      <a16:colId xmlns:a16="http://schemas.microsoft.com/office/drawing/2014/main" val="2765184472"/>
                    </a:ext>
                  </a:extLst>
                </a:gridCol>
                <a:gridCol w="1520519">
                  <a:extLst>
                    <a:ext uri="{9D8B030D-6E8A-4147-A177-3AD203B41FA5}">
                      <a16:colId xmlns:a16="http://schemas.microsoft.com/office/drawing/2014/main" val="3374017525"/>
                    </a:ext>
                  </a:extLst>
                </a:gridCol>
                <a:gridCol w="1749720">
                  <a:extLst>
                    <a:ext uri="{9D8B030D-6E8A-4147-A177-3AD203B41FA5}">
                      <a16:colId xmlns:a16="http://schemas.microsoft.com/office/drawing/2014/main" val="427863087"/>
                    </a:ext>
                  </a:extLst>
                </a:gridCol>
              </a:tblGrid>
              <a:tr h="954943">
                <a:tc>
                  <a:txBody>
                    <a:bodyPr/>
                    <a:lstStyle/>
                    <a:p>
                      <a:r>
                        <a:rPr lang="en-US" sz="2300" b="0" cap="none" spc="0" dirty="0">
                          <a:solidFill>
                            <a:schemeClr val="bg1"/>
                          </a:solidFill>
                        </a:rPr>
                        <a:t>GHGs - 2020</a:t>
                      </a:r>
                    </a:p>
                  </a:txBody>
                  <a:tcPr marL="132020" marR="132020" marT="132020" marB="66010" anchor="ctr">
                    <a:lnL w="12700" cmpd="sng">
                      <a:noFill/>
                    </a:lnL>
                    <a:lnR w="12700" cmpd="sng">
                      <a:noFill/>
                    </a:lnR>
                    <a:lnT w="19050" cap="flat" cmpd="sng" algn="ctr">
                      <a:noFill/>
                      <a:prstDash val="solid"/>
                    </a:lnT>
                    <a:lnB w="38100" cmpd="sng">
                      <a:noFill/>
                    </a:lnB>
                    <a:solidFill>
                      <a:schemeClr val="accent2"/>
                    </a:solidFill>
                  </a:tcPr>
                </a:tc>
                <a:tc>
                  <a:txBody>
                    <a:bodyPr/>
                    <a:lstStyle/>
                    <a:p>
                      <a:r>
                        <a:rPr lang="en-US" sz="2300" b="0" cap="none" spc="0">
                          <a:solidFill>
                            <a:schemeClr val="bg1"/>
                          </a:solidFill>
                        </a:rPr>
                        <a:t>Incinerator</a:t>
                      </a:r>
                    </a:p>
                  </a:txBody>
                  <a:tcPr marL="132020" marR="132020" marT="132020" marB="66010" anchor="ctr">
                    <a:lnL w="12700" cmpd="sng">
                      <a:noFill/>
                    </a:lnL>
                    <a:lnR w="12700" cmpd="sng">
                      <a:noFill/>
                    </a:lnR>
                    <a:lnT w="19050" cap="flat" cmpd="sng" algn="ctr">
                      <a:noFill/>
                      <a:prstDash val="solid"/>
                    </a:lnT>
                    <a:lnB w="38100" cmpd="sng">
                      <a:noFill/>
                    </a:lnB>
                    <a:solidFill>
                      <a:schemeClr val="accent2"/>
                    </a:solidFill>
                  </a:tcPr>
                </a:tc>
                <a:tc>
                  <a:txBody>
                    <a:bodyPr/>
                    <a:lstStyle/>
                    <a:p>
                      <a:r>
                        <a:rPr lang="en-US" sz="2300" b="0" cap="none" spc="0">
                          <a:solidFill>
                            <a:schemeClr val="bg1"/>
                          </a:solidFill>
                        </a:rPr>
                        <a:t>Vancouver Landfill</a:t>
                      </a:r>
                    </a:p>
                  </a:txBody>
                  <a:tcPr marL="132020" marR="132020" marT="132020" marB="66010" anchor="ctr">
                    <a:lnL w="12700" cmpd="sng">
                      <a:noFill/>
                    </a:lnL>
                    <a:lnR w="12700" cmpd="sng">
                      <a:noFill/>
                    </a:lnR>
                    <a:lnT w="19050" cap="flat" cmpd="sng" algn="ctr">
                      <a:noFill/>
                      <a:prstDash val="solid"/>
                    </a:lnT>
                    <a:lnB w="38100" cmpd="sng">
                      <a:noFill/>
                    </a:lnB>
                    <a:solidFill>
                      <a:schemeClr val="accent2"/>
                    </a:solidFill>
                  </a:tcPr>
                </a:tc>
                <a:tc>
                  <a:txBody>
                    <a:bodyPr/>
                    <a:lstStyle/>
                    <a:p>
                      <a:r>
                        <a:rPr lang="en-US" sz="2300" b="0" cap="none" spc="0">
                          <a:solidFill>
                            <a:schemeClr val="bg1"/>
                          </a:solidFill>
                        </a:rPr>
                        <a:t>External Landfill</a:t>
                      </a:r>
                    </a:p>
                  </a:txBody>
                  <a:tcPr marL="132020" marR="132020" marT="132020" marB="66010" anchor="ctr">
                    <a:lnL w="12700" cmpd="sng">
                      <a:noFill/>
                    </a:lnL>
                    <a:lnR w="12700" cmpd="sng">
                      <a:noFill/>
                    </a:lnR>
                    <a:lnT w="19050" cap="flat" cmpd="sng" algn="ctr">
                      <a:noFill/>
                      <a:prstDash val="solid"/>
                    </a:lnT>
                    <a:lnB w="38100" cmpd="sng">
                      <a:noFill/>
                    </a:lnB>
                    <a:solidFill>
                      <a:schemeClr val="accent2"/>
                    </a:solidFill>
                  </a:tcPr>
                </a:tc>
                <a:tc>
                  <a:txBody>
                    <a:bodyPr/>
                    <a:lstStyle/>
                    <a:p>
                      <a:r>
                        <a:rPr lang="en-US" sz="2300" b="0" cap="none" spc="0">
                          <a:solidFill>
                            <a:schemeClr val="bg1"/>
                          </a:solidFill>
                        </a:rPr>
                        <a:t>Waste prevented</a:t>
                      </a:r>
                    </a:p>
                  </a:txBody>
                  <a:tcPr marL="132020" marR="132020" marT="132020" marB="6601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782689370"/>
                  </a:ext>
                </a:extLst>
              </a:tr>
              <a:tr h="514877">
                <a:tc>
                  <a:txBody>
                    <a:bodyPr/>
                    <a:lstStyle/>
                    <a:p>
                      <a:r>
                        <a:rPr lang="en-US" sz="1700" cap="none" spc="0">
                          <a:solidFill>
                            <a:schemeClr val="tx1"/>
                          </a:solidFill>
                        </a:rPr>
                        <a:t>Non-biogenic GHG (tCO</a:t>
                      </a:r>
                      <a:r>
                        <a:rPr lang="en-US" sz="1700" cap="none" spc="0" baseline="-25000">
                          <a:solidFill>
                            <a:schemeClr val="tx1"/>
                          </a:solidFill>
                        </a:rPr>
                        <a:t>2</a:t>
                      </a:r>
                      <a:r>
                        <a:rPr lang="en-US" sz="1700" cap="none" spc="0">
                          <a:solidFill>
                            <a:schemeClr val="tx1"/>
                          </a:solidFill>
                        </a:rPr>
                        <a:t>e/t waste) </a:t>
                      </a:r>
                    </a:p>
                  </a:txBody>
                  <a:tcPr marL="132020" marR="132020" marT="132020" marB="6601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700" cap="none" spc="0">
                          <a:solidFill>
                            <a:schemeClr val="tx1"/>
                          </a:solidFill>
                        </a:rPr>
                        <a:t>0.58</a:t>
                      </a:r>
                    </a:p>
                  </a:txBody>
                  <a:tcPr marL="132020" marR="132020" marT="132020" marB="6601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700" cap="none" spc="0">
                          <a:solidFill>
                            <a:schemeClr val="tx1"/>
                          </a:solidFill>
                        </a:rPr>
                        <a:t>0.26</a:t>
                      </a:r>
                    </a:p>
                  </a:txBody>
                  <a:tcPr marL="132020" marR="132020" marT="132020" marB="6601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700" cap="none" spc="0">
                          <a:solidFill>
                            <a:schemeClr val="tx1"/>
                          </a:solidFill>
                        </a:rPr>
                        <a:t>0.08</a:t>
                      </a:r>
                    </a:p>
                  </a:txBody>
                  <a:tcPr marL="132020" marR="132020" marT="132020" marB="6601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700" cap="none" spc="0">
                          <a:solidFill>
                            <a:schemeClr val="tx1"/>
                          </a:solidFill>
                        </a:rPr>
                        <a:t>negative</a:t>
                      </a:r>
                    </a:p>
                  </a:txBody>
                  <a:tcPr marL="132020" marR="132020" marT="132020" marB="6601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224704960"/>
                  </a:ext>
                </a:extLst>
              </a:tr>
              <a:tr h="778916">
                <a:tc>
                  <a:txBody>
                    <a:bodyPr/>
                    <a:lstStyle/>
                    <a:p>
                      <a:r>
                        <a:rPr lang="en-US" sz="1700" cap="none" spc="0" dirty="0">
                          <a:solidFill>
                            <a:schemeClr val="tx1"/>
                          </a:solidFill>
                        </a:rPr>
                        <a:t>Including biogenic GHG (tCO</a:t>
                      </a:r>
                      <a:r>
                        <a:rPr lang="en-US" sz="1700" cap="none" spc="0" baseline="-25000" dirty="0">
                          <a:solidFill>
                            <a:schemeClr val="tx1"/>
                          </a:solidFill>
                        </a:rPr>
                        <a:t>2</a:t>
                      </a:r>
                      <a:r>
                        <a:rPr lang="en-US" sz="1700" cap="none" spc="0" dirty="0">
                          <a:solidFill>
                            <a:schemeClr val="tx1"/>
                          </a:solidFill>
                        </a:rPr>
                        <a:t>e/t waste) </a:t>
                      </a:r>
                    </a:p>
                  </a:txBody>
                  <a:tcPr marL="132020" marR="132020" marT="132020" marB="6601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700" cap="none" spc="0">
                          <a:solidFill>
                            <a:schemeClr val="tx1"/>
                          </a:solidFill>
                        </a:rPr>
                        <a:t>1.28</a:t>
                      </a:r>
                    </a:p>
                  </a:txBody>
                  <a:tcPr marL="132020" marR="132020" marT="132020" marB="6601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700" cap="none" spc="0" dirty="0">
                          <a:solidFill>
                            <a:schemeClr val="tx1"/>
                          </a:solidFill>
                        </a:rPr>
                        <a:t>0.32</a:t>
                      </a:r>
                    </a:p>
                  </a:txBody>
                  <a:tcPr marL="132020" marR="132020" marT="132020" marB="6601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700" cap="none" spc="0" dirty="0">
                          <a:solidFill>
                            <a:schemeClr val="tx1"/>
                          </a:solidFill>
                        </a:rPr>
                        <a:t>0.14</a:t>
                      </a:r>
                    </a:p>
                  </a:txBody>
                  <a:tcPr marL="132020" marR="132020" marT="132020" marB="6601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700" cap="none" spc="0">
                          <a:solidFill>
                            <a:schemeClr val="tx1"/>
                          </a:solidFill>
                        </a:rPr>
                        <a:t>negative</a:t>
                      </a:r>
                    </a:p>
                  </a:txBody>
                  <a:tcPr marL="132020" marR="132020" marT="132020" marB="6601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67691424"/>
                  </a:ext>
                </a:extLst>
              </a:tr>
              <a:tr h="514877">
                <a:tc>
                  <a:txBody>
                    <a:bodyPr/>
                    <a:lstStyle/>
                    <a:p>
                      <a:r>
                        <a:rPr lang="en-US" sz="1700" cap="none" spc="0">
                          <a:solidFill>
                            <a:schemeClr val="tx1"/>
                          </a:solidFill>
                        </a:rPr>
                        <a:t>Percentage of GHGs (total)</a:t>
                      </a:r>
                    </a:p>
                  </a:txBody>
                  <a:tcPr marL="132020" marR="132020" marT="132020" marB="6601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700" cap="none" spc="0">
                          <a:solidFill>
                            <a:schemeClr val="tx1"/>
                          </a:solidFill>
                        </a:rPr>
                        <a:t>64%</a:t>
                      </a:r>
                    </a:p>
                  </a:txBody>
                  <a:tcPr marL="132020" marR="132020" marT="132020" marB="6601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700" cap="none" spc="0">
                          <a:solidFill>
                            <a:schemeClr val="tx1"/>
                          </a:solidFill>
                        </a:rPr>
                        <a:t>36%</a:t>
                      </a:r>
                    </a:p>
                  </a:txBody>
                  <a:tcPr marL="132020" marR="132020" marT="132020" marB="6601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700" cap="none" spc="0">
                          <a:solidFill>
                            <a:schemeClr val="tx1"/>
                          </a:solidFill>
                        </a:rPr>
                        <a:t>&lt;1%</a:t>
                      </a:r>
                    </a:p>
                  </a:txBody>
                  <a:tcPr marL="132020" marR="132020" marT="132020" marB="6601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700" cap="none" spc="0">
                          <a:solidFill>
                            <a:schemeClr val="tx1"/>
                          </a:solidFill>
                        </a:rPr>
                        <a:t>negative</a:t>
                      </a:r>
                    </a:p>
                  </a:txBody>
                  <a:tcPr marL="132020" marR="132020" marT="132020" marB="6601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628396598"/>
                  </a:ext>
                </a:extLst>
              </a:tr>
              <a:tr h="514877">
                <a:tc>
                  <a:txBody>
                    <a:bodyPr/>
                    <a:lstStyle/>
                    <a:p>
                      <a:r>
                        <a:rPr lang="en-US" sz="1700" cap="none" spc="0">
                          <a:solidFill>
                            <a:schemeClr val="tx1"/>
                          </a:solidFill>
                        </a:rPr>
                        <a:t>Percentage of waste </a:t>
                      </a:r>
                    </a:p>
                  </a:txBody>
                  <a:tcPr marL="132020" marR="132020" marT="132020" marB="6601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r>
                        <a:rPr lang="en-US" sz="1700" cap="none" spc="0">
                          <a:solidFill>
                            <a:schemeClr val="tx1"/>
                          </a:solidFill>
                        </a:rPr>
                        <a:t>20%</a:t>
                      </a:r>
                    </a:p>
                  </a:txBody>
                  <a:tcPr marL="132020" marR="132020" marT="132020" marB="6601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r>
                        <a:rPr lang="en-US" sz="1700" cap="none" spc="0">
                          <a:solidFill>
                            <a:schemeClr val="tx1"/>
                          </a:solidFill>
                        </a:rPr>
                        <a:t>54%</a:t>
                      </a:r>
                    </a:p>
                  </a:txBody>
                  <a:tcPr marL="132020" marR="132020" marT="132020" marB="6601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r>
                        <a:rPr lang="en-US" sz="1700" cap="none" spc="0">
                          <a:solidFill>
                            <a:schemeClr val="tx1"/>
                          </a:solidFill>
                        </a:rPr>
                        <a:t>3%</a:t>
                      </a:r>
                    </a:p>
                  </a:txBody>
                  <a:tcPr marL="132020" marR="132020" marT="132020" marB="6601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r>
                        <a:rPr lang="en-US" sz="1700" cap="none" spc="0" dirty="0">
                          <a:solidFill>
                            <a:schemeClr val="tx1"/>
                          </a:solidFill>
                        </a:rPr>
                        <a:t>-33%</a:t>
                      </a:r>
                    </a:p>
                  </a:txBody>
                  <a:tcPr marL="132020" marR="132020" marT="132020" marB="6601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42456567"/>
                  </a:ext>
                </a:extLst>
              </a:tr>
            </a:tbl>
          </a:graphicData>
        </a:graphic>
      </p:graphicFrame>
      <p:sp>
        <p:nvSpPr>
          <p:cNvPr id="5" name="TextBox 4">
            <a:extLst>
              <a:ext uri="{FF2B5EF4-FFF2-40B4-BE49-F238E27FC236}">
                <a16:creationId xmlns:a16="http://schemas.microsoft.com/office/drawing/2014/main" id="{DF0D1200-FA33-D841-59CE-56323F572F2C}"/>
              </a:ext>
            </a:extLst>
          </p:cNvPr>
          <p:cNvSpPr txBox="1"/>
          <p:nvPr/>
        </p:nvSpPr>
        <p:spPr>
          <a:xfrm>
            <a:off x="653142" y="6295571"/>
            <a:ext cx="1112157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CA" sz="2000" b="1" dirty="0">
                <a:solidFill>
                  <a:schemeClr val="accent2">
                    <a:lumMod val="75000"/>
                  </a:schemeClr>
                </a:solidFill>
                <a:latin typeface="Arial"/>
                <a:cs typeface="Arial"/>
              </a:rPr>
              <a:t>Conclusion</a:t>
            </a:r>
            <a:r>
              <a:rPr lang="en-CA" sz="2000" dirty="0">
                <a:solidFill>
                  <a:schemeClr val="accent2">
                    <a:lumMod val="75000"/>
                  </a:schemeClr>
                </a:solidFill>
                <a:latin typeface="Arial"/>
                <a:cs typeface="Arial"/>
              </a:rPr>
              <a:t>: To reduce GHGs, reduce the waste as much as possible but if it must be disposed, use existing landfill capacity.</a:t>
            </a:r>
            <a:endParaRPr lang="en-US" sz="2000" dirty="0">
              <a:solidFill>
                <a:schemeClr val="accent2">
                  <a:lumMod val="75000"/>
                </a:schemeClr>
              </a:solidFill>
              <a:latin typeface="Arial"/>
              <a:cs typeface="Arial"/>
            </a:endParaRPr>
          </a:p>
          <a:p>
            <a:pPr algn="l"/>
            <a:endParaRPr lang="en-US" dirty="0">
              <a:solidFill>
                <a:schemeClr val="accent2">
                  <a:lumMod val="75000"/>
                </a:schemeClr>
              </a:solidFill>
              <a:cs typeface="Calibri"/>
            </a:endParaRPr>
          </a:p>
        </p:txBody>
      </p:sp>
    </p:spTree>
    <p:extLst>
      <p:ext uri="{BB962C8B-B14F-4D97-AF65-F5344CB8AC3E}">
        <p14:creationId xmlns:p14="http://schemas.microsoft.com/office/powerpoint/2010/main" val="114090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8A4F0EE-92E8-723F-DED7-E984CEAD0EB3}"/>
              </a:ext>
            </a:extLst>
          </p:cNvPr>
          <p:cNvSpPr>
            <a:spLocks noGrp="1"/>
          </p:cNvSpPr>
          <p:nvPr>
            <p:ph type="title"/>
          </p:nvPr>
        </p:nvSpPr>
        <p:spPr>
          <a:xfrm>
            <a:off x="645313" y="640080"/>
            <a:ext cx="3496172" cy="1481328"/>
          </a:xfrm>
        </p:spPr>
        <p:txBody>
          <a:bodyPr vert="horz" lIns="91440" tIns="45720" rIns="91440" bIns="45720" rtlCol="0" anchor="b">
            <a:normAutofit fontScale="90000"/>
          </a:bodyPr>
          <a:lstStyle/>
          <a:p>
            <a:r>
              <a:rPr lang="en-US" sz="5000" kern="1200" dirty="0">
                <a:solidFill>
                  <a:schemeClr val="tx1"/>
                </a:solidFill>
                <a:latin typeface="+mj-lt"/>
                <a:ea typeface="+mj-ea"/>
                <a:cs typeface="+mj-cs"/>
              </a:rPr>
              <a:t>GHG Emissions by energy</a:t>
            </a:r>
          </a:p>
        </p:txBody>
      </p:sp>
      <p:sp>
        <p:nvSpPr>
          <p:cNvPr id="3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1112F1-D772-32CE-2BFE-EFEBDD7D8316}"/>
              </a:ext>
            </a:extLst>
          </p:cNvPr>
          <p:cNvSpPr txBox="1"/>
          <p:nvPr/>
        </p:nvSpPr>
        <p:spPr>
          <a:xfrm>
            <a:off x="645313" y="2660904"/>
            <a:ext cx="2978587" cy="35478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dirty="0"/>
              <a:t> </a:t>
            </a:r>
            <a:r>
              <a:rPr lang="en-US" sz="2200" dirty="0">
                <a:effectLst/>
              </a:rPr>
              <a:t>the Burnaby Incinerator has been in the top 25 biggest GHG industrial point sources in BC</a:t>
            </a:r>
            <a:r>
              <a:rPr lang="en-US" sz="2200" dirty="0"/>
              <a:t> for past 10 </a:t>
            </a:r>
            <a:r>
              <a:rPr lang="en-US" sz="2200" dirty="0" err="1"/>
              <a:t>yrs</a:t>
            </a:r>
          </a:p>
        </p:txBody>
      </p:sp>
      <p:pic>
        <p:nvPicPr>
          <p:cNvPr id="10" name="Picture 9">
            <a:extLst>
              <a:ext uri="{FF2B5EF4-FFF2-40B4-BE49-F238E27FC236}">
                <a16:creationId xmlns:a16="http://schemas.microsoft.com/office/drawing/2014/main" id="{89FF3730-2A6F-0487-57F6-C31CB9196213}"/>
              </a:ext>
            </a:extLst>
          </p:cNvPr>
          <p:cNvPicPr>
            <a:picLocks noChangeAspect="1"/>
          </p:cNvPicPr>
          <p:nvPr/>
        </p:nvPicPr>
        <p:blipFill>
          <a:blip r:embed="rId3"/>
          <a:stretch>
            <a:fillRect/>
          </a:stretch>
        </p:blipFill>
        <p:spPr>
          <a:xfrm>
            <a:off x="4215614" y="1289087"/>
            <a:ext cx="7644326" cy="4294204"/>
          </a:xfrm>
          <a:prstGeom prst="rect">
            <a:avLst/>
          </a:prstGeom>
        </p:spPr>
      </p:pic>
    </p:spTree>
    <p:extLst>
      <p:ext uri="{BB962C8B-B14F-4D97-AF65-F5344CB8AC3E}">
        <p14:creationId xmlns:p14="http://schemas.microsoft.com/office/powerpoint/2010/main" val="158457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77674-4763-5090-E328-9A99D3C8422A}"/>
              </a:ext>
            </a:extLst>
          </p:cNvPr>
          <p:cNvSpPr>
            <a:spLocks noGrp="1"/>
          </p:cNvSpPr>
          <p:nvPr>
            <p:ph type="title"/>
          </p:nvPr>
        </p:nvSpPr>
        <p:spPr>
          <a:xfrm>
            <a:off x="1136397" y="502020"/>
            <a:ext cx="5323715" cy="1642970"/>
          </a:xfrm>
        </p:spPr>
        <p:txBody>
          <a:bodyPr anchor="b">
            <a:normAutofit/>
          </a:bodyPr>
          <a:lstStyle/>
          <a:p>
            <a:r>
              <a:rPr lang="en-US" sz="4000"/>
              <a:t>Time to retire</a:t>
            </a:r>
          </a:p>
        </p:txBody>
      </p:sp>
      <p:sp>
        <p:nvSpPr>
          <p:cNvPr id="3" name="Content Placeholder 2">
            <a:extLst>
              <a:ext uri="{FF2B5EF4-FFF2-40B4-BE49-F238E27FC236}">
                <a16:creationId xmlns:a16="http://schemas.microsoft.com/office/drawing/2014/main" id="{A3237D55-5958-A0C5-F668-1D983F467842}"/>
              </a:ext>
            </a:extLst>
          </p:cNvPr>
          <p:cNvSpPr>
            <a:spLocks noGrp="1"/>
          </p:cNvSpPr>
          <p:nvPr>
            <p:ph idx="1"/>
          </p:nvPr>
        </p:nvSpPr>
        <p:spPr>
          <a:xfrm>
            <a:off x="1144923" y="2405894"/>
            <a:ext cx="5315189" cy="3535083"/>
          </a:xfrm>
        </p:spPr>
        <p:txBody>
          <a:bodyPr anchor="t">
            <a:normAutofit fontScale="92500" lnSpcReduction="10000"/>
          </a:bodyPr>
          <a:lstStyle/>
          <a:p>
            <a:endParaRPr lang="en-US" sz="2000" dirty="0">
              <a:cs typeface="Calibri"/>
            </a:endParaRPr>
          </a:p>
          <a:p>
            <a:r>
              <a:rPr lang="en-US" sz="2000" dirty="0"/>
              <a:t>Study shows US incinerators closing</a:t>
            </a:r>
            <a:endParaRPr lang="en-US" sz="2000" dirty="0">
              <a:cs typeface="Calibri"/>
            </a:endParaRPr>
          </a:p>
          <a:p>
            <a:pPr lvl="1"/>
            <a:r>
              <a:rPr lang="en-US" sz="2000" dirty="0"/>
              <a:t>Costs to maintain, replacement parts</a:t>
            </a:r>
            <a:endParaRPr lang="en-US" sz="2000" dirty="0">
              <a:cs typeface="Calibri"/>
            </a:endParaRPr>
          </a:p>
          <a:p>
            <a:pPr lvl="1"/>
            <a:r>
              <a:rPr lang="en-US" sz="2000" dirty="0"/>
              <a:t>Keeping up with evolving health and environmental standards</a:t>
            </a:r>
            <a:endParaRPr lang="en-US" sz="2000" dirty="0">
              <a:cs typeface="Calibri"/>
            </a:endParaRPr>
          </a:p>
          <a:p>
            <a:pPr marL="342900" indent="-342900"/>
            <a:r>
              <a:rPr lang="en-US" sz="2000" dirty="0">
                <a:ea typeface="+mn-lt"/>
                <a:cs typeface="+mn-lt"/>
              </a:rPr>
              <a:t>Life expectancy 30 years, Burnaby WTE is 35 years old (1988)</a:t>
            </a:r>
            <a:endParaRPr lang="en-US" sz="2000" dirty="0">
              <a:cs typeface="Calibri" panose="020F0502020204030204"/>
            </a:endParaRPr>
          </a:p>
          <a:p>
            <a:pPr marL="342900" indent="-342900"/>
            <a:r>
              <a:rPr lang="en-US" sz="2000" dirty="0">
                <a:cs typeface="Calibri" panose="020F0502020204030204"/>
              </a:rPr>
              <a:t>OR continuous monitoring –dioxin/furans, SO</a:t>
            </a:r>
            <a:r>
              <a:rPr lang="en-US" sz="2000" baseline="-25000" dirty="0">
                <a:cs typeface="Calibri" panose="020F0502020204030204"/>
              </a:rPr>
              <a:t>2</a:t>
            </a:r>
            <a:r>
              <a:rPr lang="en-US" sz="2000" dirty="0">
                <a:cs typeface="Calibri" panose="020F0502020204030204"/>
              </a:rPr>
              <a:t>,NO</a:t>
            </a:r>
            <a:r>
              <a:rPr lang="en-US" sz="2000" baseline="-25000" dirty="0">
                <a:cs typeface="Calibri" panose="020F0502020204030204"/>
              </a:rPr>
              <a:t>x</a:t>
            </a:r>
            <a:r>
              <a:rPr lang="en-US" sz="2000" dirty="0">
                <a:cs typeface="Calibri" panose="020F0502020204030204"/>
              </a:rPr>
              <a:t>, toxic metals</a:t>
            </a:r>
          </a:p>
          <a:p>
            <a:r>
              <a:rPr lang="en-US" sz="2000" dirty="0"/>
              <a:t>Budget report (July 13, 2023)–predicting WTE operating costs to go up by 35% in 5 </a:t>
            </a:r>
            <a:r>
              <a:rPr lang="en-US" sz="2000" dirty="0" err="1"/>
              <a:t>yrs</a:t>
            </a:r>
            <a:r>
              <a:rPr lang="en-US" sz="2000" dirty="0"/>
              <a:t> + capital </a:t>
            </a:r>
            <a:endParaRPr lang="en-US" sz="2000" dirty="0">
              <a:cs typeface="Calibri"/>
            </a:endParaRPr>
          </a:p>
          <a:p>
            <a:endParaRPr lang="en-US" sz="20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map of the united states&#10;&#10;Description automatically generated">
            <a:extLst>
              <a:ext uri="{FF2B5EF4-FFF2-40B4-BE49-F238E27FC236}">
                <a16:creationId xmlns:a16="http://schemas.microsoft.com/office/drawing/2014/main" id="{65197F9D-DF4F-5FDE-2839-1F9104382388}"/>
              </a:ext>
            </a:extLst>
          </p:cNvPr>
          <p:cNvPicPr>
            <a:picLocks noChangeAspect="1"/>
          </p:cNvPicPr>
          <p:nvPr/>
        </p:nvPicPr>
        <p:blipFill>
          <a:blip r:embed="rId3"/>
          <a:stretch>
            <a:fillRect/>
          </a:stretch>
        </p:blipFill>
        <p:spPr>
          <a:xfrm>
            <a:off x="7157898" y="909081"/>
            <a:ext cx="4006667" cy="5071731"/>
          </a:xfrm>
          <a:prstGeom prst="rect">
            <a:avLst/>
          </a:prstGeom>
        </p:spPr>
      </p:pic>
    </p:spTree>
    <p:extLst>
      <p:ext uri="{BB962C8B-B14F-4D97-AF65-F5344CB8AC3E}">
        <p14:creationId xmlns:p14="http://schemas.microsoft.com/office/powerpoint/2010/main" val="148212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69DF-8CB7-F019-1F5B-AB72415735D2}"/>
              </a:ext>
            </a:extLst>
          </p:cNvPr>
          <p:cNvSpPr>
            <a:spLocks noGrp="1"/>
          </p:cNvSpPr>
          <p:nvPr>
            <p:ph type="title"/>
          </p:nvPr>
        </p:nvSpPr>
        <p:spPr>
          <a:xfrm>
            <a:off x="7616098" y="513457"/>
            <a:ext cx="3683837" cy="2405574"/>
          </a:xfrm>
        </p:spPr>
        <p:txBody>
          <a:bodyPr vert="horz" lIns="91440" tIns="45720" rIns="91440" bIns="45720" rtlCol="0" anchor="t">
            <a:normAutofit/>
          </a:bodyPr>
          <a:lstStyle/>
          <a:p>
            <a:pPr algn="ctr"/>
            <a:r>
              <a:rPr lang="en-US" sz="3600" dirty="0"/>
              <a:t>What is in the waste and does it have to be there?</a:t>
            </a:r>
          </a:p>
        </p:txBody>
      </p:sp>
      <p:pic>
        <p:nvPicPr>
          <p:cNvPr id="5" name="Content Placeholder 4">
            <a:extLst>
              <a:ext uri="{FF2B5EF4-FFF2-40B4-BE49-F238E27FC236}">
                <a16:creationId xmlns:a16="http://schemas.microsoft.com/office/drawing/2014/main" id="{AC68766C-82E9-3FE7-708D-159DF7EAB29A}"/>
              </a:ext>
            </a:extLst>
          </p:cNvPr>
          <p:cNvPicPr>
            <a:picLocks noGrp="1" noChangeAspect="1"/>
          </p:cNvPicPr>
          <p:nvPr>
            <p:ph idx="1"/>
          </p:nvPr>
        </p:nvPicPr>
        <p:blipFill rotWithShape="1">
          <a:blip r:embed="rId3"/>
          <a:srcRect l="1895" r="23368" b="-210"/>
          <a:stretch/>
        </p:blipFill>
        <p:spPr>
          <a:xfrm>
            <a:off x="-186886" y="0"/>
            <a:ext cx="5112653" cy="6872398"/>
          </a:xfrm>
          <a:prstGeom prst="rect">
            <a:avLst/>
          </a:prstGeom>
        </p:spPr>
      </p:pic>
      <p:grpSp>
        <p:nvGrpSpPr>
          <p:cNvPr id="10" name="Group 9">
            <a:extLst>
              <a:ext uri="{FF2B5EF4-FFF2-40B4-BE49-F238E27FC236}">
                <a16:creationId xmlns:a16="http://schemas.microsoft.com/office/drawing/2014/main" id="{780C4553-5AA5-ABAD-A86E-A9DB53A554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48068" y="0"/>
            <a:ext cx="123362" cy="6858000"/>
            <a:chOff x="12068638" y="0"/>
            <a:chExt cx="123362" cy="6858000"/>
          </a:xfrm>
        </p:grpSpPr>
        <p:sp>
          <p:nvSpPr>
            <p:cNvPr id="11" name="Rectangle 10">
              <a:extLst>
                <a:ext uri="{FF2B5EF4-FFF2-40B4-BE49-F238E27FC236}">
                  <a16:creationId xmlns:a16="http://schemas.microsoft.com/office/drawing/2014/main" id="{24314F52-50BF-91A2-1CE5-F6BA35C94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C556E2-7688-DAC5-DDA8-DE5C3BE8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group of colorful squares with black text&#10;&#10;Description automatically generated">
            <a:extLst>
              <a:ext uri="{FF2B5EF4-FFF2-40B4-BE49-F238E27FC236}">
                <a16:creationId xmlns:a16="http://schemas.microsoft.com/office/drawing/2014/main" id="{6CD330D9-8A8A-FF0B-821D-B93A1BE75955}"/>
              </a:ext>
            </a:extLst>
          </p:cNvPr>
          <p:cNvPicPr>
            <a:picLocks noChangeAspect="1"/>
          </p:cNvPicPr>
          <p:nvPr/>
        </p:nvPicPr>
        <p:blipFill>
          <a:blip r:embed="rId4"/>
          <a:stretch>
            <a:fillRect/>
          </a:stretch>
        </p:blipFill>
        <p:spPr>
          <a:xfrm>
            <a:off x="4800370" y="1270959"/>
            <a:ext cx="1802561" cy="4301705"/>
          </a:xfrm>
          <a:prstGeom prst="rect">
            <a:avLst/>
          </a:prstGeom>
        </p:spPr>
      </p:pic>
      <p:graphicFrame>
        <p:nvGraphicFramePr>
          <p:cNvPr id="3" name="Group 4">
            <a:extLst>
              <a:ext uri="{FF2B5EF4-FFF2-40B4-BE49-F238E27FC236}">
                <a16:creationId xmlns:a16="http://schemas.microsoft.com/office/drawing/2014/main" id="{D5535366-B4CE-C43D-A8BE-0524B463E5DD}"/>
              </a:ext>
            </a:extLst>
          </p:cNvPr>
          <p:cNvGraphicFramePr>
            <a:graphicFrameLocks noGrp="1"/>
          </p:cNvGraphicFramePr>
          <p:nvPr>
            <p:extLst>
              <p:ext uri="{D42A27DB-BD31-4B8C-83A1-F6EECF244321}">
                <p14:modId xmlns:p14="http://schemas.microsoft.com/office/powerpoint/2010/main" val="2780197686"/>
              </p:ext>
            </p:extLst>
          </p:nvPr>
        </p:nvGraphicFramePr>
        <p:xfrm>
          <a:off x="8493731" y="2657627"/>
          <a:ext cx="2671017" cy="3686916"/>
        </p:xfrm>
        <a:graphic>
          <a:graphicData uri="http://schemas.openxmlformats.org/drawingml/2006/table">
            <a:tbl>
              <a:tblPr firstRow="1" bandRow="1">
                <a:tableStyleId>{3C2FFA5D-87B4-456A-9821-1D502468CF0F}</a:tableStyleId>
              </a:tblPr>
              <a:tblGrid>
                <a:gridCol w="1395635">
                  <a:extLst>
                    <a:ext uri="{9D8B030D-6E8A-4147-A177-3AD203B41FA5}">
                      <a16:colId xmlns:a16="http://schemas.microsoft.com/office/drawing/2014/main" val="20000"/>
                    </a:ext>
                  </a:extLst>
                </a:gridCol>
                <a:gridCol w="1275382">
                  <a:extLst>
                    <a:ext uri="{9D8B030D-6E8A-4147-A177-3AD203B41FA5}">
                      <a16:colId xmlns:a16="http://schemas.microsoft.com/office/drawing/2014/main" val="20001"/>
                    </a:ext>
                  </a:extLst>
                </a:gridCol>
              </a:tblGrid>
              <a:tr h="1285924">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u="none" strike="noStrike" cap="none" normalizeH="0" baseline="0" dirty="0">
                          <a:ln>
                            <a:noFill/>
                          </a:ln>
                          <a:effectLst>
                            <a:outerShdw blurRad="38100" dist="38100" dir="2700000" algn="tl">
                              <a:srgbClr val="FFFFFF"/>
                            </a:outerShdw>
                          </a:effectLst>
                          <a:sym typeface="Helvetica Neue Light" charset="0"/>
                        </a:rPr>
                        <a:t>Material</a:t>
                      </a:r>
                      <a:endParaRPr kumimoji="0" lang="en-US" sz="2000" b="0" i="0" u="none" strike="noStrike" cap="none" normalizeH="0" baseline="0" dirty="0">
                        <a:ln>
                          <a:noFill/>
                        </a:ln>
                        <a:solidFill>
                          <a:srgbClr val="000000"/>
                        </a:solidFill>
                        <a:effectLst>
                          <a:outerShdw blurRad="38100" dist="38100" dir="2700000" algn="tl">
                            <a:srgbClr val="FFFFFF"/>
                          </a:outerShdw>
                        </a:effectLst>
                        <a:latin typeface="Helvetica Neue Light" charset="0"/>
                        <a:ea typeface="ヒラギノ角ゴ ProN W3" charset="0"/>
                        <a:cs typeface="ヒラギノ角ゴ ProN W3" charset="0"/>
                        <a:sym typeface="Helvetica Neue Light" charset="0"/>
                      </a:endParaRPr>
                    </a:p>
                  </a:txBody>
                  <a:tcPr marL="58936" marR="58936" marT="58936" marB="5893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u="none" strike="noStrike" cap="none" normalizeH="0" baseline="0" dirty="0">
                          <a:ln>
                            <a:noFill/>
                          </a:ln>
                          <a:effectLst>
                            <a:outerShdw blurRad="38100" dist="38100" dir="2700000" algn="tl">
                              <a:srgbClr val="FFFFFF"/>
                            </a:outerShdw>
                          </a:effectLst>
                          <a:sym typeface="Helvetica Neue Light" charset="0"/>
                        </a:rPr>
                        <a:t>Energy (GJ/t)</a:t>
                      </a:r>
                      <a:endParaRPr kumimoji="0" lang="en-US" sz="2000" b="0" i="0" u="none" strike="noStrike" cap="none" normalizeH="0" baseline="0" dirty="0">
                        <a:ln>
                          <a:noFill/>
                        </a:ln>
                        <a:solidFill>
                          <a:srgbClr val="000000"/>
                        </a:solidFill>
                        <a:effectLst>
                          <a:outerShdw blurRad="38100" dist="38100" dir="2700000" algn="tl">
                            <a:srgbClr val="FFFFFF"/>
                          </a:outerShdw>
                        </a:effectLst>
                        <a:latin typeface="Helvetica Neue Light" charset="0"/>
                        <a:ea typeface="ヒラギノ角ゴ ProN W3" charset="0"/>
                        <a:cs typeface="ヒラギノ角ゴ ProN W3" charset="0"/>
                        <a:sym typeface="Helvetica Neue Light" charset="0"/>
                      </a:endParaRPr>
                    </a:p>
                  </a:txBody>
                  <a:tcPr marL="58936" marR="58936" marT="58936" marB="58936" anchor="ctr" horzOverflow="overflow"/>
                </a:tc>
                <a:extLst>
                  <a:ext uri="{0D108BD9-81ED-4DB2-BD59-A6C34878D82A}">
                    <a16:rowId xmlns:a16="http://schemas.microsoft.com/office/drawing/2014/main" val="10000"/>
                  </a:ext>
                </a:extLst>
              </a:tr>
              <a:tr h="392406">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u="none" strike="noStrike" cap="none" normalizeH="0" baseline="0">
                          <a:ln>
                            <a:noFill/>
                          </a:ln>
                          <a:effectLst/>
                          <a:latin typeface="+mn-lt"/>
                          <a:sym typeface="Helvetica Neue Light" charset="0"/>
                        </a:rPr>
                        <a:t>Plastics</a:t>
                      </a:r>
                      <a:endParaRPr kumimoji="0" lang="en-US" sz="2000" b="0" i="0" u="none" strike="noStrike" cap="none" normalizeH="0" baseline="0">
                        <a:ln>
                          <a:noFill/>
                        </a:ln>
                        <a:solidFill>
                          <a:schemeClr val="tx1"/>
                        </a:solidFill>
                        <a:effectLst/>
                        <a:latin typeface="+mn-lt"/>
                        <a:ea typeface="ヒラギノ角ゴ ProN W3" charset="0"/>
                        <a:cs typeface="ヒラギノ角ゴ ProN W3" charset="0"/>
                        <a:sym typeface="Helvetica Neue Light" charset="0"/>
                      </a:endParaRPr>
                    </a:p>
                  </a:txBody>
                  <a:tcPr marL="58936" marR="58936" marT="58936" marB="5893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u="none" strike="noStrike" cap="none" normalizeH="0" baseline="0" dirty="0">
                          <a:ln>
                            <a:noFill/>
                          </a:ln>
                          <a:effectLst/>
                          <a:latin typeface="+mn-lt"/>
                          <a:sym typeface="Helvetica Neue Light" charset="0"/>
                        </a:rPr>
                        <a:t>36.8</a:t>
                      </a:r>
                      <a:endParaRPr kumimoji="0" lang="en-US" sz="2000" b="0" i="0" u="none" strike="noStrike" cap="none" normalizeH="0" baseline="0" dirty="0">
                        <a:ln>
                          <a:noFill/>
                        </a:ln>
                        <a:solidFill>
                          <a:schemeClr val="tx1"/>
                        </a:solidFill>
                        <a:effectLst/>
                        <a:latin typeface="+mn-lt"/>
                        <a:ea typeface="ヒラギノ角ゴ ProN W3" charset="0"/>
                        <a:cs typeface="ヒラギノ角ゴ ProN W3" charset="0"/>
                        <a:sym typeface="Helvetica Neue Light" charset="0"/>
                      </a:endParaRPr>
                    </a:p>
                  </a:txBody>
                  <a:tcPr marL="58936" marR="58936" marT="58936" marB="58936" anchor="ctr" horzOverflow="overflow"/>
                </a:tc>
                <a:extLst>
                  <a:ext uri="{0D108BD9-81ED-4DB2-BD59-A6C34878D82A}">
                    <a16:rowId xmlns:a16="http://schemas.microsoft.com/office/drawing/2014/main" val="10001"/>
                  </a:ext>
                </a:extLst>
              </a:tr>
              <a:tr h="392406">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u="none" strike="noStrike" cap="none" normalizeH="0" baseline="0">
                          <a:ln>
                            <a:noFill/>
                          </a:ln>
                          <a:effectLst/>
                          <a:latin typeface="+mn-lt"/>
                          <a:sym typeface="Helvetica Neue Light" charset="0"/>
                        </a:rPr>
                        <a:t>Paper</a:t>
                      </a:r>
                      <a:endParaRPr kumimoji="0" lang="en-US" sz="2000" b="0" i="0" u="none" strike="noStrike" cap="none" normalizeH="0" baseline="0">
                        <a:ln>
                          <a:noFill/>
                        </a:ln>
                        <a:solidFill>
                          <a:schemeClr val="tx1"/>
                        </a:solidFill>
                        <a:effectLst/>
                        <a:latin typeface="+mn-lt"/>
                        <a:ea typeface="ヒラギノ角ゴ ProN W3" charset="0"/>
                        <a:cs typeface="ヒラギノ角ゴ ProN W3" charset="0"/>
                        <a:sym typeface="Helvetica Neue Light" charset="0"/>
                      </a:endParaRPr>
                    </a:p>
                  </a:txBody>
                  <a:tcPr marL="58936" marR="58936" marT="58936" marB="5893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u="none" strike="noStrike" cap="none" normalizeH="0" baseline="0" dirty="0">
                          <a:ln>
                            <a:noFill/>
                          </a:ln>
                          <a:effectLst/>
                          <a:latin typeface="+mn-lt"/>
                          <a:sym typeface="Helvetica Neue Light" charset="0"/>
                        </a:rPr>
                        <a:t>16.5</a:t>
                      </a:r>
                      <a:endParaRPr kumimoji="0" lang="en-US" sz="2000" b="0" i="0" u="none" strike="noStrike" cap="none" normalizeH="0" baseline="0" dirty="0">
                        <a:ln>
                          <a:noFill/>
                        </a:ln>
                        <a:solidFill>
                          <a:schemeClr val="tx1"/>
                        </a:solidFill>
                        <a:effectLst/>
                        <a:latin typeface="+mn-lt"/>
                        <a:ea typeface="ヒラギノ角ゴ ProN W3" charset="0"/>
                        <a:cs typeface="ヒラギノ角ゴ ProN W3" charset="0"/>
                        <a:sym typeface="Helvetica Neue Light" charset="0"/>
                      </a:endParaRPr>
                    </a:p>
                  </a:txBody>
                  <a:tcPr marL="58936" marR="58936" marT="58936" marB="58936" anchor="ctr" horzOverflow="overflow"/>
                </a:tc>
                <a:extLst>
                  <a:ext uri="{0D108BD9-81ED-4DB2-BD59-A6C34878D82A}">
                    <a16:rowId xmlns:a16="http://schemas.microsoft.com/office/drawing/2014/main" val="10002"/>
                  </a:ext>
                </a:extLst>
              </a:tr>
              <a:tr h="710304">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u="none" strike="noStrike" cap="none" normalizeH="0" baseline="0" dirty="0">
                          <a:ln>
                            <a:noFill/>
                          </a:ln>
                          <a:effectLst/>
                          <a:latin typeface="+mn-lt"/>
                          <a:sym typeface="Helvetica Neue Light" charset="0"/>
                        </a:rPr>
                        <a:t>Organics</a:t>
                      </a:r>
                      <a:endParaRPr kumimoji="0" lang="en-US" sz="2000" b="0" i="0" u="none" strike="noStrike" cap="none" normalizeH="0" baseline="0" dirty="0">
                        <a:ln>
                          <a:noFill/>
                        </a:ln>
                        <a:solidFill>
                          <a:schemeClr val="tx1"/>
                        </a:solidFill>
                        <a:effectLst/>
                        <a:latin typeface="+mn-lt"/>
                        <a:ea typeface="ヒラギノ角ゴ ProN W3" charset="0"/>
                        <a:cs typeface="ヒラギノ角ゴ ProN W3" charset="0"/>
                        <a:sym typeface="Helvetica Neue Light" charset="0"/>
                      </a:endParaRPr>
                    </a:p>
                  </a:txBody>
                  <a:tcPr marL="58936" marR="58936" marT="58936" marB="5893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u="none" strike="noStrike" cap="none" normalizeH="0" baseline="0" dirty="0">
                          <a:ln>
                            <a:noFill/>
                          </a:ln>
                          <a:effectLst/>
                          <a:latin typeface="+mn-lt"/>
                          <a:sym typeface="Helvetica Neue Light" charset="0"/>
                        </a:rPr>
                        <a:t>8.9</a:t>
                      </a:r>
                      <a:endParaRPr kumimoji="0" lang="en-US" sz="2000" b="0" i="0" u="none" strike="noStrike" cap="none" normalizeH="0" baseline="0" dirty="0">
                        <a:ln>
                          <a:noFill/>
                        </a:ln>
                        <a:solidFill>
                          <a:schemeClr val="tx1"/>
                        </a:solidFill>
                        <a:effectLst/>
                        <a:latin typeface="+mn-lt"/>
                        <a:ea typeface="ヒラギノ角ゴ ProN W3" charset="0"/>
                        <a:cs typeface="ヒラギノ角ゴ ProN W3" charset="0"/>
                        <a:sym typeface="Helvetica Neue Light" charset="0"/>
                      </a:endParaRPr>
                    </a:p>
                  </a:txBody>
                  <a:tcPr marL="58936" marR="58936" marT="58936" marB="58936" anchor="ctr" horzOverflow="overflow"/>
                </a:tc>
                <a:extLst>
                  <a:ext uri="{0D108BD9-81ED-4DB2-BD59-A6C34878D82A}">
                    <a16:rowId xmlns:a16="http://schemas.microsoft.com/office/drawing/2014/main" val="10003"/>
                  </a:ext>
                </a:extLst>
              </a:tr>
              <a:tr h="392406">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u="none" strike="noStrike" cap="none" normalizeH="0" baseline="0">
                          <a:ln>
                            <a:noFill/>
                          </a:ln>
                          <a:effectLst/>
                          <a:latin typeface="+mn-lt"/>
                          <a:sym typeface="Helvetica Neue Light" charset="0"/>
                        </a:rPr>
                        <a:t>Metals</a:t>
                      </a:r>
                      <a:endParaRPr kumimoji="0" lang="en-US" sz="2000" b="0" i="0" u="none" strike="noStrike" cap="none" normalizeH="0" baseline="0">
                        <a:ln>
                          <a:noFill/>
                        </a:ln>
                        <a:solidFill>
                          <a:schemeClr val="tx1"/>
                        </a:solidFill>
                        <a:effectLst/>
                        <a:latin typeface="+mn-lt"/>
                        <a:ea typeface="ヒラギノ角ゴ ProN W3" charset="0"/>
                        <a:cs typeface="ヒラギノ角ゴ ProN W3" charset="0"/>
                        <a:sym typeface="Helvetica Neue Light" charset="0"/>
                      </a:endParaRPr>
                    </a:p>
                  </a:txBody>
                  <a:tcPr marL="58936" marR="58936" marT="58936" marB="5893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u="none" strike="noStrike" cap="none" normalizeH="0" baseline="0" dirty="0">
                          <a:ln>
                            <a:noFill/>
                          </a:ln>
                          <a:effectLst/>
                          <a:latin typeface="+mn-lt"/>
                          <a:sym typeface="Helvetica Neue Light" charset="0"/>
                        </a:rPr>
                        <a:t>0.7</a:t>
                      </a:r>
                      <a:endParaRPr kumimoji="0" lang="en-US" sz="2000" b="0" i="0" u="none" strike="noStrike" cap="none" normalizeH="0" baseline="0" dirty="0">
                        <a:ln>
                          <a:noFill/>
                        </a:ln>
                        <a:solidFill>
                          <a:schemeClr val="tx1"/>
                        </a:solidFill>
                        <a:effectLst/>
                        <a:latin typeface="+mn-lt"/>
                        <a:ea typeface="ヒラギノ角ゴ ProN W3" charset="0"/>
                        <a:cs typeface="ヒラギノ角ゴ ProN W3" charset="0"/>
                        <a:sym typeface="Helvetica Neue Light" charset="0"/>
                      </a:endParaRPr>
                    </a:p>
                  </a:txBody>
                  <a:tcPr marL="58936" marR="58936" marT="58936" marB="58936" anchor="ctr" horzOverflow="overflow"/>
                </a:tc>
                <a:extLst>
                  <a:ext uri="{0D108BD9-81ED-4DB2-BD59-A6C34878D82A}">
                    <a16:rowId xmlns:a16="http://schemas.microsoft.com/office/drawing/2014/main" val="10004"/>
                  </a:ext>
                </a:extLst>
              </a:tr>
              <a:tr h="392406">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u="none" strike="noStrike" cap="none" normalizeH="0" baseline="0" dirty="0">
                          <a:ln>
                            <a:noFill/>
                          </a:ln>
                          <a:effectLst/>
                          <a:latin typeface="+mn-lt"/>
                          <a:sym typeface="Helvetica Neue Light" charset="0"/>
                        </a:rPr>
                        <a:t>Glass</a:t>
                      </a:r>
                      <a:endParaRPr kumimoji="0" lang="en-US" sz="2000" b="0" i="0" u="none" strike="noStrike" cap="none" normalizeH="0" baseline="0" dirty="0">
                        <a:ln>
                          <a:noFill/>
                        </a:ln>
                        <a:solidFill>
                          <a:schemeClr val="tx1"/>
                        </a:solidFill>
                        <a:effectLst/>
                        <a:latin typeface="+mn-lt"/>
                        <a:ea typeface="ヒラギノ角ゴ ProN W3" charset="0"/>
                        <a:cs typeface="ヒラギノ角ゴ ProN W3" charset="0"/>
                        <a:sym typeface="Helvetica Neue Light" charset="0"/>
                      </a:endParaRPr>
                    </a:p>
                  </a:txBody>
                  <a:tcPr marL="58936" marR="58936" marT="58936" marB="5893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Pct val="46000"/>
                        <a:buFontTx/>
                        <a:buNone/>
                        <a:tabLst>
                          <a:tab pos="1168400" algn="l"/>
                        </a:tabLst>
                      </a:pPr>
                      <a:r>
                        <a:rPr kumimoji="0" lang="en-US" sz="2000" u="none" strike="noStrike" cap="none" normalizeH="0" baseline="0" dirty="0">
                          <a:ln>
                            <a:noFill/>
                          </a:ln>
                          <a:effectLst/>
                          <a:latin typeface="+mn-lt"/>
                          <a:sym typeface="Helvetica Neue Light" charset="0"/>
                        </a:rPr>
                        <a:t>0.2</a:t>
                      </a:r>
                      <a:endParaRPr kumimoji="0" lang="en-US" sz="2000" b="0" i="0" u="none" strike="noStrike" cap="none" normalizeH="0" baseline="0" dirty="0">
                        <a:ln>
                          <a:noFill/>
                        </a:ln>
                        <a:solidFill>
                          <a:schemeClr val="tx1"/>
                        </a:solidFill>
                        <a:effectLst/>
                        <a:latin typeface="+mn-lt"/>
                        <a:ea typeface="ヒラギノ角ゴ ProN W3" charset="0"/>
                        <a:cs typeface="ヒラギノ角ゴ ProN W3" charset="0"/>
                        <a:sym typeface="Helvetica Neue Light" charset="0"/>
                      </a:endParaRPr>
                    </a:p>
                  </a:txBody>
                  <a:tcPr marL="58936" marR="58936" marT="58936" marB="58936"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6878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0931B9-A682-0E1E-4D94-734A341AE447}"/>
              </a:ext>
            </a:extLst>
          </p:cNvPr>
          <p:cNvSpPr>
            <a:spLocks noGrp="1"/>
          </p:cNvSpPr>
          <p:nvPr>
            <p:ph type="title"/>
          </p:nvPr>
        </p:nvSpPr>
        <p:spPr>
          <a:xfrm>
            <a:off x="806825" y="457201"/>
            <a:ext cx="2844800" cy="3588870"/>
          </a:xfrm>
        </p:spPr>
        <p:txBody>
          <a:bodyPr vert="horz" lIns="91440" tIns="45720" rIns="91440" bIns="45720" rtlCol="0" anchor="b">
            <a:normAutofit/>
          </a:bodyPr>
          <a:lstStyle/>
          <a:p>
            <a:pPr algn="r"/>
            <a:r>
              <a:rPr lang="en-US" sz="4000">
                <a:solidFill>
                  <a:srgbClr val="FFFFFF"/>
                </a:solidFill>
              </a:rPr>
              <a:t>How is that waste still there?</a:t>
            </a:r>
          </a:p>
        </p:txBody>
      </p:sp>
      <p:sp>
        <p:nvSpPr>
          <p:cNvPr id="3" name="TextBox 2">
            <a:extLst>
              <a:ext uri="{FF2B5EF4-FFF2-40B4-BE49-F238E27FC236}">
                <a16:creationId xmlns:a16="http://schemas.microsoft.com/office/drawing/2014/main" id="{483C5F25-9901-6CAE-8D18-1A4839DE309D}"/>
              </a:ext>
            </a:extLst>
          </p:cNvPr>
          <p:cNvSpPr txBox="1"/>
          <p:nvPr/>
        </p:nvSpPr>
        <p:spPr>
          <a:xfrm>
            <a:off x="5066188" y="3904268"/>
            <a:ext cx="2873636" cy="229930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57150">
              <a:lnSpc>
                <a:spcPct val="90000"/>
              </a:lnSpc>
              <a:spcBef>
                <a:spcPts val="1000"/>
              </a:spcBef>
            </a:pPr>
            <a:r>
              <a:rPr lang="en-US" sz="2000" dirty="0"/>
              <a:t>+ Estimated 103,600 t of EPR materials still going to waste</a:t>
            </a:r>
            <a:endParaRPr lang="en-US" sz="2000" dirty="0">
              <a:cs typeface="Calibri" panose="020F0502020204030204"/>
            </a:endParaRPr>
          </a:p>
          <a:p>
            <a:pPr indent="-228600">
              <a:lnSpc>
                <a:spcPct val="90000"/>
              </a:lnSpc>
              <a:buFont typeface="Arial" panose="020B0604020202020204" pitchFamily="34" charset="0"/>
              <a:buChar char="•"/>
            </a:pPr>
            <a:endParaRPr lang="en-US" sz="2000"/>
          </a:p>
        </p:txBody>
      </p:sp>
      <p:pic>
        <p:nvPicPr>
          <p:cNvPr id="5" name="Content Placeholder 4">
            <a:extLst>
              <a:ext uri="{FF2B5EF4-FFF2-40B4-BE49-F238E27FC236}">
                <a16:creationId xmlns:a16="http://schemas.microsoft.com/office/drawing/2014/main" id="{77BD2669-E218-6D8D-ACA9-323FB10F1C99}"/>
              </a:ext>
            </a:extLst>
          </p:cNvPr>
          <p:cNvPicPr>
            <a:picLocks noGrp="1" noChangeAspect="1"/>
          </p:cNvPicPr>
          <p:nvPr>
            <p:ph idx="1"/>
          </p:nvPr>
        </p:nvPicPr>
        <p:blipFill rotWithShape="1">
          <a:blip r:embed="rId2"/>
          <a:srcRect l="2273" t="18085" r="44886" b="5319"/>
          <a:stretch/>
        </p:blipFill>
        <p:spPr>
          <a:xfrm>
            <a:off x="4988539" y="1651191"/>
            <a:ext cx="6302906" cy="1958284"/>
          </a:xfrm>
          <a:prstGeom prst="rect">
            <a:avLst/>
          </a:prstGeom>
        </p:spPr>
      </p:pic>
      <p:pic>
        <p:nvPicPr>
          <p:cNvPr id="4" name="Picture 3" descr="A sign with a blue sky&#10;&#10;Description automatically generated">
            <a:extLst>
              <a:ext uri="{FF2B5EF4-FFF2-40B4-BE49-F238E27FC236}">
                <a16:creationId xmlns:a16="http://schemas.microsoft.com/office/drawing/2014/main" id="{BDF1517F-518D-71FE-A139-8C0F10D29B2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67859" y="3848638"/>
            <a:ext cx="2823586" cy="1877684"/>
          </a:xfrm>
          <a:prstGeom prst="rect">
            <a:avLst/>
          </a:prstGeom>
        </p:spPr>
      </p:pic>
      <p:sp>
        <p:nvSpPr>
          <p:cNvPr id="6" name="TextBox 5">
            <a:extLst>
              <a:ext uri="{FF2B5EF4-FFF2-40B4-BE49-F238E27FC236}">
                <a16:creationId xmlns:a16="http://schemas.microsoft.com/office/drawing/2014/main" id="{912CE4A6-5CAB-9C75-2D90-465BB27EEE71}"/>
              </a:ext>
            </a:extLst>
          </p:cNvPr>
          <p:cNvSpPr txBox="1"/>
          <p:nvPr/>
        </p:nvSpPr>
        <p:spPr>
          <a:xfrm>
            <a:off x="8969977" y="5526267"/>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10EB424D-36FC-47DA-BAE5-BA03526034A1}"/>
                  </a:ext>
                </a:extLst>
              </p14:cNvPr>
              <p14:cNvContentPartPr/>
              <p14:nvPr/>
            </p14:nvContentPartPr>
            <p14:xfrm>
              <a:off x="9668036" y="1473200"/>
              <a:ext cx="1729078" cy="2236134"/>
            </p14:xfrm>
          </p:contentPart>
        </mc:Choice>
        <mc:Fallback xmlns="">
          <p:pic>
            <p:nvPicPr>
              <p:cNvPr id="12" name="Ink 11">
                <a:extLst>
                  <a:ext uri="{FF2B5EF4-FFF2-40B4-BE49-F238E27FC236}">
                    <a16:creationId xmlns:a16="http://schemas.microsoft.com/office/drawing/2014/main" id="{10EB424D-36FC-47DA-BAE5-BA03526034A1}"/>
                  </a:ext>
                </a:extLst>
              </p:cNvPr>
              <p:cNvPicPr/>
              <p:nvPr/>
            </p:nvPicPr>
            <p:blipFill>
              <a:blip r:embed="rId7"/>
              <a:stretch>
                <a:fillRect/>
              </a:stretch>
            </p:blipFill>
            <p:spPr>
              <a:xfrm>
                <a:off x="9650400" y="1455561"/>
                <a:ext cx="1764711" cy="2271771"/>
              </a:xfrm>
              <a:prstGeom prst="rect">
                <a:avLst/>
              </a:prstGeom>
            </p:spPr>
          </p:pic>
        </mc:Fallback>
      </mc:AlternateContent>
    </p:spTree>
    <p:extLst>
      <p:ext uri="{BB962C8B-B14F-4D97-AF65-F5344CB8AC3E}">
        <p14:creationId xmlns:p14="http://schemas.microsoft.com/office/powerpoint/2010/main" val="4012908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map with a black line and a black star&#10;&#10;Description automatically generated">
            <a:extLst>
              <a:ext uri="{FF2B5EF4-FFF2-40B4-BE49-F238E27FC236}">
                <a16:creationId xmlns:a16="http://schemas.microsoft.com/office/drawing/2014/main" id="{AB44FD06-9213-326C-EAC3-62197F19EB3C}"/>
              </a:ext>
            </a:extLst>
          </p:cNvPr>
          <p:cNvPicPr>
            <a:picLocks noChangeAspect="1"/>
          </p:cNvPicPr>
          <p:nvPr/>
        </p:nvPicPr>
        <p:blipFill rotWithShape="1">
          <a:blip r:embed="rId3"/>
          <a:srcRect r="-2" b="604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6">
            <a:extLst>
              <a:ext uri="{FF2B5EF4-FFF2-40B4-BE49-F238E27FC236}">
                <a16:creationId xmlns:a16="http://schemas.microsoft.com/office/drawing/2014/main" id="{4F474582-EC69-82FA-4383-F92E31E5E145}"/>
              </a:ext>
            </a:extLst>
          </p:cNvPr>
          <p:cNvPicPr>
            <a:picLocks noChangeAspect="1"/>
          </p:cNvPicPr>
          <p:nvPr/>
        </p:nvPicPr>
        <p:blipFill rotWithShape="1">
          <a:blip r:embed="rId4"/>
          <a:srcRect r="-2" b="18513"/>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8" name="Freeform: Shape 17">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87804C6-37E0-0E2A-3A79-526C293FC561}"/>
              </a:ext>
            </a:extLst>
          </p:cNvPr>
          <p:cNvSpPr>
            <a:spLocks noGrp="1"/>
          </p:cNvSpPr>
          <p:nvPr>
            <p:ph type="title"/>
          </p:nvPr>
        </p:nvSpPr>
        <p:spPr>
          <a:xfrm>
            <a:off x="448056" y="859536"/>
            <a:ext cx="4832802" cy="1243584"/>
          </a:xfrm>
        </p:spPr>
        <p:txBody>
          <a:bodyPr>
            <a:normAutofit/>
          </a:bodyPr>
          <a:lstStyle/>
          <a:p>
            <a:r>
              <a:rPr lang="en-US" sz="3400"/>
              <a:t>District Energy</a:t>
            </a:r>
          </a:p>
        </p:txBody>
      </p:sp>
      <p:sp>
        <p:nvSpPr>
          <p:cNvPr id="22" name="Rectangle 21">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4" name="Rectangle 2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154D63B-73E4-D16F-B02E-B3903B8BD367}"/>
              </a:ext>
            </a:extLst>
          </p:cNvPr>
          <p:cNvSpPr>
            <a:spLocks noGrp="1"/>
          </p:cNvSpPr>
          <p:nvPr>
            <p:ph idx="1"/>
          </p:nvPr>
        </p:nvSpPr>
        <p:spPr>
          <a:xfrm>
            <a:off x="448056" y="2512611"/>
            <a:ext cx="4832803" cy="3664351"/>
          </a:xfrm>
        </p:spPr>
        <p:txBody>
          <a:bodyPr vert="horz" lIns="91440" tIns="45720" rIns="91440" bIns="45720" rtlCol="0" anchor="t">
            <a:normAutofit/>
          </a:bodyPr>
          <a:lstStyle/>
          <a:p>
            <a:r>
              <a:rPr lang="en-US" sz="2000" dirty="0"/>
              <a:t>Cost rising- from $55M to over $75M</a:t>
            </a:r>
          </a:p>
          <a:p>
            <a:r>
              <a:rPr lang="en-US" sz="2000" dirty="0"/>
              <a:t>More people will be living closer to the incinerator (River District 6 km)</a:t>
            </a:r>
            <a:endParaRPr lang="en-US" sz="2000" dirty="0">
              <a:cs typeface="Calibri"/>
            </a:endParaRPr>
          </a:p>
          <a:p>
            <a:r>
              <a:rPr lang="en-US" sz="2000" dirty="0"/>
              <a:t>Risk of relying on waste incineration</a:t>
            </a:r>
            <a:endParaRPr lang="en-US" sz="2000" dirty="0">
              <a:cs typeface="Calibri"/>
            </a:endParaRPr>
          </a:p>
          <a:p>
            <a:r>
              <a:rPr lang="en-US" sz="2000" dirty="0">
                <a:cs typeface="Calibri"/>
              </a:rPr>
              <a:t>District energy should only be based on renewable clean energy sources</a:t>
            </a:r>
          </a:p>
          <a:p>
            <a:r>
              <a:rPr lang="en-US" sz="2000" dirty="0">
                <a:cs typeface="Calibri"/>
              </a:rPr>
              <a:t>Can reduce GHGs more by closing WTE</a:t>
            </a:r>
          </a:p>
          <a:p>
            <a:endParaRPr lang="en-US" sz="2000" dirty="0">
              <a:cs typeface="Calibri"/>
            </a:endParaRPr>
          </a:p>
        </p:txBody>
      </p:sp>
    </p:spTree>
    <p:extLst>
      <p:ext uri="{BB962C8B-B14F-4D97-AF65-F5344CB8AC3E}">
        <p14:creationId xmlns:p14="http://schemas.microsoft.com/office/powerpoint/2010/main" val="2832597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25A331-44F2-4FA2-90FD-AF6EB3C2DA8E}"/>
              </a:ext>
            </a:extLst>
          </p:cNvPr>
          <p:cNvSpPr>
            <a:spLocks noGrp="1"/>
          </p:cNvSpPr>
          <p:nvPr>
            <p:ph type="title"/>
          </p:nvPr>
        </p:nvSpPr>
        <p:spPr>
          <a:xfrm>
            <a:off x="1388209" y="5554639"/>
            <a:ext cx="9654076" cy="982473"/>
          </a:xfrm>
        </p:spPr>
        <p:txBody>
          <a:bodyPr>
            <a:normAutofit/>
          </a:bodyPr>
          <a:lstStyle/>
          <a:p>
            <a:r>
              <a:rPr lang="en-US" sz="4000" dirty="0">
                <a:solidFill>
                  <a:srgbClr val="FFFFFF"/>
                </a:solidFill>
              </a:rPr>
              <a:t>Risks</a:t>
            </a:r>
          </a:p>
        </p:txBody>
      </p:sp>
      <p:sp>
        <p:nvSpPr>
          <p:cNvPr id="3" name="Content Placeholder 2">
            <a:extLst>
              <a:ext uri="{FF2B5EF4-FFF2-40B4-BE49-F238E27FC236}">
                <a16:creationId xmlns:a16="http://schemas.microsoft.com/office/drawing/2014/main" id="{F0F81F28-DB21-1379-1700-B5F73DDBBF82}"/>
              </a:ext>
            </a:extLst>
          </p:cNvPr>
          <p:cNvSpPr>
            <a:spLocks noGrp="1"/>
          </p:cNvSpPr>
          <p:nvPr>
            <p:ph idx="1"/>
          </p:nvPr>
        </p:nvSpPr>
        <p:spPr>
          <a:xfrm>
            <a:off x="1388210" y="824249"/>
            <a:ext cx="9654076" cy="3837904"/>
          </a:xfrm>
        </p:spPr>
        <p:txBody>
          <a:bodyPr anchor="ctr">
            <a:normAutofit/>
          </a:bodyPr>
          <a:lstStyle/>
          <a:p>
            <a:r>
              <a:rPr lang="en-CA" sz="2000" dirty="0">
                <a:effectLst/>
                <a:latin typeface="Calibri" panose="020F0502020204030204" pitchFamily="34" charset="0"/>
                <a:ea typeface="Times New Roman" panose="02020603050405020304" pitchFamily="18" charset="0"/>
                <a:cs typeface="Times New Roman" panose="02020603050405020304" pitchFamily="18" charset="0"/>
              </a:rPr>
              <a:t>Costs -escalating</a:t>
            </a:r>
          </a:p>
          <a:p>
            <a:r>
              <a:rPr lang="en-CA" sz="2000" dirty="0">
                <a:latin typeface="Calibri" panose="020F0502020204030204" pitchFamily="34" charset="0"/>
                <a:ea typeface="Times New Roman" panose="02020603050405020304" pitchFamily="18" charset="0"/>
                <a:cs typeface="Times New Roman" panose="02020603050405020304" pitchFamily="18" charset="0"/>
              </a:rPr>
              <a:t>Regulation -GHG and other environmental</a:t>
            </a:r>
          </a:p>
          <a:p>
            <a:r>
              <a:rPr lang="en-CA" sz="2000" dirty="0">
                <a:effectLst/>
                <a:latin typeface="Calibri" panose="020F0502020204030204" pitchFamily="34" charset="0"/>
                <a:ea typeface="Times New Roman" panose="02020603050405020304" pitchFamily="18" charset="0"/>
                <a:cs typeface="Times New Roman" panose="02020603050405020304" pitchFamily="18" charset="0"/>
              </a:rPr>
              <a:t>Lock in</a:t>
            </a:r>
          </a:p>
          <a:p>
            <a:r>
              <a:rPr lang="en-CA" sz="2000" dirty="0">
                <a:latin typeface="Calibri" panose="020F0502020204030204" pitchFamily="34" charset="0"/>
                <a:ea typeface="Times New Roman" panose="02020603050405020304" pitchFamily="18" charset="0"/>
                <a:cs typeface="Times New Roman" panose="02020603050405020304" pitchFamily="18" charset="0"/>
              </a:rPr>
              <a:t>Ash –still needs to go somewhere, </a:t>
            </a:r>
            <a:r>
              <a:rPr lang="en-CA" sz="2000" dirty="0"/>
              <a:t>environmental and safety risks as well as a cost</a:t>
            </a:r>
            <a:endParaRPr lang="en-CA" sz="2000" dirty="0">
              <a:latin typeface="Calibri" panose="020F0502020204030204" pitchFamily="34" charset="0"/>
              <a:ea typeface="Times New Roman" panose="02020603050405020304" pitchFamily="18" charset="0"/>
              <a:cs typeface="Times New Roman" panose="02020603050405020304" pitchFamily="18" charset="0"/>
            </a:endParaRPr>
          </a:p>
          <a:p>
            <a:r>
              <a:rPr lang="en-CA" sz="2000" dirty="0">
                <a:effectLst/>
                <a:latin typeface="Calibri" panose="020F0502020204030204" pitchFamily="34" charset="0"/>
                <a:ea typeface="Times New Roman" panose="02020603050405020304" pitchFamily="18" charset="0"/>
                <a:cs typeface="Times New Roman" panose="02020603050405020304" pitchFamily="18" charset="0"/>
              </a:rPr>
              <a:t>Opportunity costs</a:t>
            </a:r>
            <a:r>
              <a:rPr lang="en-CA" sz="2000" dirty="0">
                <a:latin typeface="Calibri" panose="020F0502020204030204" pitchFamily="34" charset="0"/>
                <a:ea typeface="Times New Roman" panose="02020603050405020304" pitchFamily="18" charset="0"/>
                <a:cs typeface="Times New Roman" panose="02020603050405020304" pitchFamily="18" charset="0"/>
              </a:rPr>
              <a:t> -</a:t>
            </a:r>
            <a:r>
              <a:rPr lang="en-CA" sz="2000" dirty="0">
                <a:effectLst/>
                <a:latin typeface="Calibri" panose="020F0502020204030204" pitchFamily="34" charset="0"/>
                <a:ea typeface="Times New Roman" panose="02020603050405020304" pitchFamily="18" charset="0"/>
                <a:cs typeface="Times New Roman" panose="02020603050405020304" pitchFamily="18" charset="0"/>
              </a:rPr>
              <a:t>Metro Vancouver’s use of waste incineration has delayed progress on Zero Waste by diverting funds to disposal, has cost the region much more than Zero Waste or even landfilling and has created more GHGs emissions than Zero Waste or even landfills.</a:t>
            </a:r>
          </a:p>
          <a:p>
            <a:endParaRPr lang="en-US" sz="2000" dirty="0"/>
          </a:p>
        </p:txBody>
      </p:sp>
    </p:spTree>
    <p:extLst>
      <p:ext uri="{BB962C8B-B14F-4D97-AF65-F5344CB8AC3E}">
        <p14:creationId xmlns:p14="http://schemas.microsoft.com/office/powerpoint/2010/main" val="207577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E1EA-11D8-7209-DF56-014C134F762B}"/>
              </a:ext>
            </a:extLst>
          </p:cNvPr>
          <p:cNvSpPr>
            <a:spLocks noGrp="1"/>
          </p:cNvSpPr>
          <p:nvPr>
            <p:ph type="title"/>
          </p:nvPr>
        </p:nvSpPr>
        <p:spPr/>
        <p:txBody>
          <a:bodyPr/>
          <a:lstStyle/>
          <a:p>
            <a:r>
              <a:rPr lang="en-US" dirty="0"/>
              <a:t>Potential savings if shut down incinerator</a:t>
            </a:r>
          </a:p>
        </p:txBody>
      </p:sp>
      <p:graphicFrame>
        <p:nvGraphicFramePr>
          <p:cNvPr id="5" name="Content Placeholder 2">
            <a:extLst>
              <a:ext uri="{FF2B5EF4-FFF2-40B4-BE49-F238E27FC236}">
                <a16:creationId xmlns:a16="http://schemas.microsoft.com/office/drawing/2014/main" id="{0E81F1C0-4D0D-5366-38AD-C8A0849AE68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8638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34BEC0-F5B3-DE73-493B-AC1FF97C38AB}"/>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Helping Metro Vancouver to meet its goals</a:t>
            </a:r>
          </a:p>
        </p:txBody>
      </p:sp>
      <p:graphicFrame>
        <p:nvGraphicFramePr>
          <p:cNvPr id="5" name="Content Placeholder 2">
            <a:extLst>
              <a:ext uri="{FF2B5EF4-FFF2-40B4-BE49-F238E27FC236}">
                <a16:creationId xmlns:a16="http://schemas.microsoft.com/office/drawing/2014/main" id="{339DAFEA-E023-5DCB-9F99-17808A90D8EE}"/>
              </a:ext>
            </a:extLst>
          </p:cNvPr>
          <p:cNvGraphicFramePr>
            <a:graphicFrameLocks noGrp="1"/>
          </p:cNvGraphicFramePr>
          <p:nvPr>
            <p:ph idx="1"/>
            <p:extLst>
              <p:ext uri="{D42A27DB-BD31-4B8C-83A1-F6EECF244321}">
                <p14:modId xmlns:p14="http://schemas.microsoft.com/office/powerpoint/2010/main" val="203190723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9586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7C06B3-C5D1-31CB-B44A-44C15EB9CD7A}"/>
              </a:ext>
            </a:extLst>
          </p:cNvPr>
          <p:cNvSpPr>
            <a:spLocks noGrp="1"/>
          </p:cNvSpPr>
          <p:nvPr>
            <p:ph type="title"/>
          </p:nvPr>
        </p:nvSpPr>
        <p:spPr>
          <a:xfrm>
            <a:off x="793662" y="386930"/>
            <a:ext cx="10066122" cy="1298448"/>
          </a:xfrm>
        </p:spPr>
        <p:txBody>
          <a:bodyPr anchor="b">
            <a:normAutofit/>
          </a:bodyPr>
          <a:lstStyle/>
          <a:p>
            <a:r>
              <a:rPr lang="en-US" sz="4800"/>
              <a:t>Recommendations</a:t>
            </a:r>
          </a:p>
        </p:txBody>
      </p:sp>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680671-5A6A-0A3C-3830-4184EA1BEDD8}"/>
              </a:ext>
            </a:extLst>
          </p:cNvPr>
          <p:cNvSpPr>
            <a:spLocks noGrp="1"/>
          </p:cNvSpPr>
          <p:nvPr>
            <p:ph idx="1"/>
          </p:nvPr>
        </p:nvSpPr>
        <p:spPr>
          <a:xfrm>
            <a:off x="793661" y="2599509"/>
            <a:ext cx="4530898" cy="3639450"/>
          </a:xfrm>
        </p:spPr>
        <p:txBody>
          <a:bodyPr vert="horz" lIns="91440" tIns="45720" rIns="91440" bIns="45720" rtlCol="0" anchor="ctr">
            <a:normAutofit/>
          </a:bodyPr>
          <a:lstStyle/>
          <a:p>
            <a:r>
              <a:rPr lang="en-US" sz="1600" dirty="0"/>
              <a:t>Adopt ZW definition and hierarchy</a:t>
            </a:r>
          </a:p>
          <a:p>
            <a:r>
              <a:rPr lang="en-US" sz="1600" dirty="0"/>
              <a:t>Shut down WTE</a:t>
            </a:r>
            <a:endParaRPr lang="en-US" sz="1600" dirty="0">
              <a:cs typeface="Calibri"/>
            </a:endParaRPr>
          </a:p>
          <a:p>
            <a:r>
              <a:rPr lang="en-US" sz="1600" dirty="0"/>
              <a:t>Use savings to work on ZW –especially rethink, reuse, reduce</a:t>
            </a:r>
            <a:endParaRPr lang="en-US" sz="1600" dirty="0">
              <a:cs typeface="Calibri"/>
            </a:endParaRPr>
          </a:p>
          <a:p>
            <a:pPr lvl="1"/>
            <a:r>
              <a:rPr lang="en-US" sz="1600" dirty="0"/>
              <a:t>3Rs Study</a:t>
            </a:r>
            <a:endParaRPr lang="en-US" sz="1600" dirty="0">
              <a:cs typeface="Calibri"/>
            </a:endParaRPr>
          </a:p>
          <a:p>
            <a:pPr lvl="1"/>
            <a:r>
              <a:rPr lang="en-US" sz="1600" dirty="0"/>
              <a:t>Conference findings</a:t>
            </a:r>
            <a:endParaRPr lang="en-US" sz="1600" dirty="0">
              <a:cs typeface="Calibri"/>
            </a:endParaRPr>
          </a:p>
          <a:p>
            <a:pPr lvl="1"/>
            <a:r>
              <a:rPr lang="en-US" sz="1600" dirty="0"/>
              <a:t>NZWC work</a:t>
            </a:r>
            <a:endParaRPr lang="en-US" sz="1600" dirty="0">
              <a:cs typeface="Calibri"/>
            </a:endParaRPr>
          </a:p>
          <a:p>
            <a:r>
              <a:rPr lang="en-US" sz="1600" dirty="0"/>
              <a:t>Collaboration &amp; partnerships</a:t>
            </a:r>
            <a:endParaRPr lang="en-US" sz="1600" dirty="0">
              <a:cs typeface="Calibri"/>
            </a:endParaRPr>
          </a:p>
          <a:p>
            <a:r>
              <a:rPr lang="en-US" sz="1600" dirty="0"/>
              <a:t>Enforcement</a:t>
            </a:r>
          </a:p>
          <a:p>
            <a:r>
              <a:rPr lang="en-US" sz="1600" dirty="0"/>
              <a:t>Use existing LF while waste is decreased</a:t>
            </a:r>
            <a:endParaRPr lang="en-US" sz="1600" dirty="0">
              <a:cs typeface="Calibri"/>
            </a:endParaRPr>
          </a:p>
          <a:p>
            <a:r>
              <a:rPr lang="en-US" sz="1600" dirty="0"/>
              <a:t>Ensure existing landfills manage methane well</a:t>
            </a:r>
            <a:endParaRPr lang="en-US" sz="1600" dirty="0">
              <a:cs typeface="Calibri"/>
            </a:endParaRPr>
          </a:p>
        </p:txBody>
      </p:sp>
      <p:pic>
        <p:nvPicPr>
          <p:cNvPr id="7" name="Picture 6">
            <a:extLst>
              <a:ext uri="{FF2B5EF4-FFF2-40B4-BE49-F238E27FC236}">
                <a16:creationId xmlns:a16="http://schemas.microsoft.com/office/drawing/2014/main" id="{53F62DB5-A44E-3245-5C29-0E117A4BC5C5}"/>
              </a:ext>
            </a:extLst>
          </p:cNvPr>
          <p:cNvPicPr>
            <a:picLocks noChangeAspect="1"/>
          </p:cNvPicPr>
          <p:nvPr/>
        </p:nvPicPr>
        <p:blipFill>
          <a:blip r:embed="rId3"/>
          <a:stretch>
            <a:fillRect/>
          </a:stretch>
        </p:blipFill>
        <p:spPr>
          <a:xfrm>
            <a:off x="5911532" y="3607462"/>
            <a:ext cx="5150277" cy="1467829"/>
          </a:xfrm>
          <a:prstGeom prst="rect">
            <a:avLst/>
          </a:prstGeom>
        </p:spPr>
      </p:pic>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63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77BD5FE-F7DB-E0E3-66E3-3068A829DBCD}"/>
              </a:ext>
            </a:extLst>
          </p:cNvPr>
          <p:cNvSpPr>
            <a:spLocks noGrp="1"/>
          </p:cNvSpPr>
          <p:nvPr>
            <p:ph type="title"/>
          </p:nvPr>
        </p:nvSpPr>
        <p:spPr>
          <a:xfrm>
            <a:off x="733427" y="609599"/>
            <a:ext cx="3686174" cy="1322888"/>
          </a:xfrm>
        </p:spPr>
        <p:txBody>
          <a:bodyPr>
            <a:normAutofit/>
          </a:bodyPr>
          <a:lstStyle/>
          <a:p>
            <a:r>
              <a:rPr lang="en-US" dirty="0"/>
              <a:t>Zero Waste</a:t>
            </a:r>
          </a:p>
        </p:txBody>
      </p:sp>
      <p:sp>
        <p:nvSpPr>
          <p:cNvPr id="3" name="Content Placeholder 2">
            <a:extLst>
              <a:ext uri="{FF2B5EF4-FFF2-40B4-BE49-F238E27FC236}">
                <a16:creationId xmlns:a16="http://schemas.microsoft.com/office/drawing/2014/main" id="{5CBBDF3A-454B-F0BA-F1E0-CEE22012CB73}"/>
              </a:ext>
            </a:extLst>
          </p:cNvPr>
          <p:cNvSpPr>
            <a:spLocks noGrp="1"/>
          </p:cNvSpPr>
          <p:nvPr>
            <p:ph idx="1"/>
          </p:nvPr>
        </p:nvSpPr>
        <p:spPr>
          <a:xfrm>
            <a:off x="733427" y="2194101"/>
            <a:ext cx="3543298" cy="3973337"/>
          </a:xfrm>
        </p:spPr>
        <p:txBody>
          <a:bodyPr>
            <a:normAutofit/>
          </a:bodyPr>
          <a:lstStyle/>
          <a:p>
            <a:pPr marL="0" indent="0" fontAlgn="base">
              <a:buNone/>
            </a:pPr>
            <a:r>
              <a:rPr lang="en-CA" sz="2000"/>
              <a:t>The conservation of all resources by means of responsible production, consumption, reuse, and recovery of products, packaging, and materials without burning and with no discharges to land, water, or air that threaten the environment or human health.</a:t>
            </a:r>
          </a:p>
          <a:p>
            <a:pPr marL="0" indent="0" fontAlgn="base">
              <a:buNone/>
            </a:pPr>
            <a:r>
              <a:rPr lang="en-CA" sz="2000" i="1"/>
              <a:t>2018, Zero Waste International Alliance</a:t>
            </a:r>
            <a:endParaRPr lang="en-US" sz="2000"/>
          </a:p>
        </p:txBody>
      </p:sp>
      <p:pic>
        <p:nvPicPr>
          <p:cNvPr id="5" name="Picture 4">
            <a:extLst>
              <a:ext uri="{FF2B5EF4-FFF2-40B4-BE49-F238E27FC236}">
                <a16:creationId xmlns:a16="http://schemas.microsoft.com/office/drawing/2014/main" id="{EB4F8AE4-13D2-ACA7-7C3E-0EFF43C4A331}"/>
              </a:ext>
            </a:extLst>
          </p:cNvPr>
          <p:cNvPicPr>
            <a:picLocks noChangeAspect="1"/>
          </p:cNvPicPr>
          <p:nvPr/>
        </p:nvPicPr>
        <p:blipFill>
          <a:blip r:embed="rId3"/>
          <a:stretch>
            <a:fillRect/>
          </a:stretch>
        </p:blipFill>
        <p:spPr>
          <a:xfrm>
            <a:off x="4676306" y="2070276"/>
            <a:ext cx="4424811" cy="2717448"/>
          </a:xfrm>
          <a:prstGeom prst="rect">
            <a:avLst/>
          </a:prstGeom>
        </p:spPr>
      </p:pic>
      <p:pic>
        <p:nvPicPr>
          <p:cNvPr id="7" name="Picture 6">
            <a:extLst>
              <a:ext uri="{FF2B5EF4-FFF2-40B4-BE49-F238E27FC236}">
                <a16:creationId xmlns:a16="http://schemas.microsoft.com/office/drawing/2014/main" id="{FD61DB2A-F274-E4B1-4A6F-B986114BD449}"/>
              </a:ext>
            </a:extLst>
          </p:cNvPr>
          <p:cNvPicPr>
            <a:picLocks noChangeAspect="1"/>
          </p:cNvPicPr>
          <p:nvPr/>
        </p:nvPicPr>
        <p:blipFill>
          <a:blip r:embed="rId4"/>
          <a:stretch>
            <a:fillRect/>
          </a:stretch>
        </p:blipFill>
        <p:spPr>
          <a:xfrm>
            <a:off x="8601516" y="1010723"/>
            <a:ext cx="3274623" cy="4980328"/>
          </a:xfrm>
          <a:prstGeom prst="rect">
            <a:avLst/>
          </a:prstGeom>
        </p:spPr>
      </p:pic>
    </p:spTree>
    <p:extLst>
      <p:ext uri="{BB962C8B-B14F-4D97-AF65-F5344CB8AC3E}">
        <p14:creationId xmlns:p14="http://schemas.microsoft.com/office/powerpoint/2010/main" val="1533647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E78A-F680-4511-8A22-A91199057924}"/>
              </a:ext>
            </a:extLst>
          </p:cNvPr>
          <p:cNvSpPr>
            <a:spLocks noGrp="1"/>
          </p:cNvSpPr>
          <p:nvPr>
            <p:ph type="title"/>
          </p:nvPr>
        </p:nvSpPr>
        <p:spPr/>
        <p:txBody>
          <a:bodyPr/>
          <a:lstStyle/>
          <a:p>
            <a:r>
              <a:rPr lang="en-US" dirty="0" err="1"/>
              <a:t>Ths</a:t>
            </a:r>
            <a:r>
              <a:rPr lang="en-US" dirty="0"/>
              <a:t>, q contact</a:t>
            </a:r>
          </a:p>
        </p:txBody>
      </p:sp>
      <p:sp>
        <p:nvSpPr>
          <p:cNvPr id="3" name="Content Placeholder 2">
            <a:extLst>
              <a:ext uri="{FF2B5EF4-FFF2-40B4-BE49-F238E27FC236}">
                <a16:creationId xmlns:a16="http://schemas.microsoft.com/office/drawing/2014/main" id="{69EB2F4A-2FE2-6B48-28DD-8377085F42E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633FECB-A3FB-4555-6111-D584AB3AF9A5}"/>
              </a:ext>
            </a:extLst>
          </p:cNvPr>
          <p:cNvPicPr>
            <a:picLocks noChangeAspect="1"/>
          </p:cNvPicPr>
          <p:nvPr/>
        </p:nvPicPr>
        <p:blipFill>
          <a:blip r:embed="rId2"/>
          <a:stretch>
            <a:fillRect/>
          </a:stretch>
        </p:blipFill>
        <p:spPr>
          <a:xfrm>
            <a:off x="-69850" y="-557697"/>
            <a:ext cx="12331700" cy="8221133"/>
          </a:xfrm>
          <a:prstGeom prst="rect">
            <a:avLst/>
          </a:prstGeom>
        </p:spPr>
      </p:pic>
      <p:sp>
        <p:nvSpPr>
          <p:cNvPr id="5" name="TextBox 4">
            <a:extLst>
              <a:ext uri="{FF2B5EF4-FFF2-40B4-BE49-F238E27FC236}">
                <a16:creationId xmlns:a16="http://schemas.microsoft.com/office/drawing/2014/main" id="{BABC58C0-7C78-197E-611D-B9D5B6768B27}"/>
              </a:ext>
            </a:extLst>
          </p:cNvPr>
          <p:cNvSpPr txBox="1"/>
          <p:nvPr/>
        </p:nvSpPr>
        <p:spPr>
          <a:xfrm>
            <a:off x="9345323" y="5477378"/>
            <a:ext cx="2846677" cy="923330"/>
          </a:xfrm>
          <a:prstGeom prst="rect">
            <a:avLst/>
          </a:prstGeom>
          <a:noFill/>
        </p:spPr>
        <p:txBody>
          <a:bodyPr wrap="none" rtlCol="0">
            <a:spAutoFit/>
          </a:bodyPr>
          <a:lstStyle/>
          <a:p>
            <a:r>
              <a:rPr lang="en-US" dirty="0">
                <a:solidFill>
                  <a:schemeClr val="bg1"/>
                </a:solidFill>
              </a:rPr>
              <a:t>Sue Maxwell</a:t>
            </a:r>
          </a:p>
          <a:p>
            <a:r>
              <a:rPr lang="en-US" dirty="0">
                <a:solidFill>
                  <a:schemeClr val="bg1"/>
                </a:solidFill>
              </a:rPr>
              <a:t>Zero Waste BC</a:t>
            </a:r>
          </a:p>
          <a:p>
            <a:r>
              <a:rPr lang="en-US" dirty="0" err="1">
                <a:solidFill>
                  <a:schemeClr val="bg1"/>
                </a:solidFill>
              </a:rPr>
              <a:t>smaxwell@zerowastebc.ca</a:t>
            </a:r>
            <a:endParaRPr lang="en-US" dirty="0">
              <a:solidFill>
                <a:schemeClr val="bg1"/>
              </a:solidFill>
            </a:endParaRPr>
          </a:p>
        </p:txBody>
      </p:sp>
      <p:pic>
        <p:nvPicPr>
          <p:cNvPr id="6" name="Picture 5">
            <a:extLst>
              <a:ext uri="{FF2B5EF4-FFF2-40B4-BE49-F238E27FC236}">
                <a16:creationId xmlns:a16="http://schemas.microsoft.com/office/drawing/2014/main" id="{1A9C09BB-4BAF-3509-08CA-FCA209004180}"/>
              </a:ext>
            </a:extLst>
          </p:cNvPr>
          <p:cNvPicPr>
            <a:picLocks noChangeAspect="1"/>
          </p:cNvPicPr>
          <p:nvPr/>
        </p:nvPicPr>
        <p:blipFill>
          <a:blip r:embed="rId3"/>
          <a:stretch>
            <a:fillRect/>
          </a:stretch>
        </p:blipFill>
        <p:spPr>
          <a:xfrm>
            <a:off x="535801" y="5179135"/>
            <a:ext cx="3814034" cy="1701180"/>
          </a:xfrm>
          <a:prstGeom prst="rect">
            <a:avLst/>
          </a:prstGeom>
        </p:spPr>
      </p:pic>
      <p:sp>
        <p:nvSpPr>
          <p:cNvPr id="7" name="TextBox 6">
            <a:extLst>
              <a:ext uri="{FF2B5EF4-FFF2-40B4-BE49-F238E27FC236}">
                <a16:creationId xmlns:a16="http://schemas.microsoft.com/office/drawing/2014/main" id="{5CC3C8BC-0EAB-2032-717E-F0CE9ABE7E4A}"/>
              </a:ext>
            </a:extLst>
          </p:cNvPr>
          <p:cNvSpPr txBox="1"/>
          <p:nvPr/>
        </p:nvSpPr>
        <p:spPr>
          <a:xfrm>
            <a:off x="4766983" y="4010507"/>
            <a:ext cx="2387320" cy="646331"/>
          </a:xfrm>
          <a:prstGeom prst="rect">
            <a:avLst/>
          </a:prstGeom>
          <a:noFill/>
        </p:spPr>
        <p:txBody>
          <a:bodyPr wrap="none" rtlCol="0">
            <a:spAutoFit/>
          </a:bodyPr>
          <a:lstStyle/>
          <a:p>
            <a:r>
              <a:rPr lang="en-US" sz="3600" dirty="0">
                <a:solidFill>
                  <a:schemeClr val="bg1"/>
                </a:solidFill>
              </a:rPr>
              <a:t>Thank you</a:t>
            </a:r>
          </a:p>
        </p:txBody>
      </p:sp>
    </p:spTree>
    <p:extLst>
      <p:ext uri="{BB962C8B-B14F-4D97-AF65-F5344CB8AC3E}">
        <p14:creationId xmlns:p14="http://schemas.microsoft.com/office/powerpoint/2010/main" val="100992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C011CB-9048-352E-AA92-FEBC78A9E044}"/>
              </a:ext>
            </a:extLst>
          </p:cNvPr>
          <p:cNvSpPr>
            <a:spLocks noGrp="1"/>
          </p:cNvSpPr>
          <p:nvPr>
            <p:ph type="title"/>
          </p:nvPr>
        </p:nvSpPr>
        <p:spPr>
          <a:xfrm>
            <a:off x="640080" y="325369"/>
            <a:ext cx="4368602" cy="1956841"/>
          </a:xfrm>
        </p:spPr>
        <p:txBody>
          <a:bodyPr anchor="b">
            <a:normAutofit/>
          </a:bodyPr>
          <a:lstStyle/>
          <a:p>
            <a:r>
              <a:rPr lang="en-US" sz="5400"/>
              <a:t>Outline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C86B0D-5406-787A-C22D-C56F4CE64AEB}"/>
              </a:ext>
            </a:extLst>
          </p:cNvPr>
          <p:cNvSpPr>
            <a:spLocks noGrp="1"/>
          </p:cNvSpPr>
          <p:nvPr>
            <p:ph idx="1"/>
          </p:nvPr>
        </p:nvSpPr>
        <p:spPr>
          <a:xfrm>
            <a:off x="640080" y="2872899"/>
            <a:ext cx="4243589" cy="3320668"/>
          </a:xfrm>
        </p:spPr>
        <p:txBody>
          <a:bodyPr>
            <a:normAutofit/>
          </a:bodyPr>
          <a:lstStyle/>
          <a:p>
            <a:r>
              <a:rPr lang="en-US" sz="2000" dirty="0"/>
              <a:t>Review of data </a:t>
            </a:r>
            <a:r>
              <a:rPr lang="en-US" sz="2000" b="1" dirty="0"/>
              <a:t>to learn </a:t>
            </a:r>
            <a:r>
              <a:rPr lang="en-US" sz="2000" dirty="0"/>
              <a:t>for next plan</a:t>
            </a:r>
          </a:p>
          <a:p>
            <a:pPr lvl="1"/>
            <a:r>
              <a:rPr lang="en-US" sz="2000" dirty="0"/>
              <a:t>Waste amount</a:t>
            </a:r>
          </a:p>
          <a:p>
            <a:pPr lvl="1"/>
            <a:r>
              <a:rPr lang="en-US" sz="2000" dirty="0"/>
              <a:t>Waste disposal methods</a:t>
            </a:r>
          </a:p>
          <a:p>
            <a:pPr lvl="1"/>
            <a:r>
              <a:rPr lang="en-US" sz="2000" dirty="0"/>
              <a:t>Costs</a:t>
            </a:r>
          </a:p>
          <a:p>
            <a:pPr lvl="1"/>
            <a:r>
              <a:rPr lang="en-US" sz="2000" dirty="0"/>
              <a:t>GHGs</a:t>
            </a:r>
          </a:p>
          <a:p>
            <a:pPr lvl="1"/>
            <a:r>
              <a:rPr lang="en-US" sz="2000" dirty="0"/>
              <a:t>Energy</a:t>
            </a:r>
          </a:p>
          <a:p>
            <a:pPr lvl="1"/>
            <a:r>
              <a:rPr lang="en-US" sz="2000" dirty="0"/>
              <a:t>Risk</a:t>
            </a:r>
          </a:p>
          <a:p>
            <a:r>
              <a:rPr lang="en-US" sz="2000" dirty="0"/>
              <a:t>Recommendations</a:t>
            </a:r>
          </a:p>
        </p:txBody>
      </p:sp>
      <p:pic>
        <p:nvPicPr>
          <p:cNvPr id="5" name="Picture 4" descr="Magnifying glass showing decling performance">
            <a:extLst>
              <a:ext uri="{FF2B5EF4-FFF2-40B4-BE49-F238E27FC236}">
                <a16:creationId xmlns:a16="http://schemas.microsoft.com/office/drawing/2014/main" id="{12CB0BE8-7FF5-447B-1C43-4E154D97B19A}"/>
              </a:ext>
            </a:extLst>
          </p:cNvPr>
          <p:cNvPicPr>
            <a:picLocks noChangeAspect="1"/>
          </p:cNvPicPr>
          <p:nvPr/>
        </p:nvPicPr>
        <p:blipFill rotWithShape="1">
          <a:blip r:embed="rId3"/>
          <a:srcRect l="18543" r="14603"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2028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855D6-BA5F-CE2E-30FB-A3C0EA08407C}"/>
              </a:ext>
            </a:extLst>
          </p:cNvPr>
          <p:cNvSpPr>
            <a:spLocks noGrp="1"/>
          </p:cNvSpPr>
          <p:nvPr>
            <p:ph type="title"/>
          </p:nvPr>
        </p:nvSpPr>
        <p:spPr>
          <a:xfrm>
            <a:off x="5596501" y="489508"/>
            <a:ext cx="5754896" cy="1667569"/>
          </a:xfrm>
        </p:spPr>
        <p:txBody>
          <a:bodyPr anchor="b">
            <a:normAutofit/>
          </a:bodyPr>
          <a:lstStyle/>
          <a:p>
            <a:r>
              <a:rPr lang="en-US" sz="4000"/>
              <a:t>What is working</a:t>
            </a:r>
          </a:p>
        </p:txBody>
      </p:sp>
      <p:sp>
        <p:nvSpPr>
          <p:cNvPr id="3" name="Content Placeholder 2">
            <a:extLst>
              <a:ext uri="{FF2B5EF4-FFF2-40B4-BE49-F238E27FC236}">
                <a16:creationId xmlns:a16="http://schemas.microsoft.com/office/drawing/2014/main" id="{D7A4FA23-8F16-C402-E401-45E12E22EA0D}"/>
              </a:ext>
            </a:extLst>
          </p:cNvPr>
          <p:cNvSpPr>
            <a:spLocks noGrp="1"/>
          </p:cNvSpPr>
          <p:nvPr>
            <p:ph idx="1"/>
          </p:nvPr>
        </p:nvSpPr>
        <p:spPr>
          <a:xfrm>
            <a:off x="5596502" y="2405894"/>
            <a:ext cx="5754896" cy="3197464"/>
          </a:xfrm>
        </p:spPr>
        <p:txBody>
          <a:bodyPr anchor="t">
            <a:normAutofit/>
          </a:bodyPr>
          <a:lstStyle/>
          <a:p>
            <a:r>
              <a:rPr lang="en-US" sz="2000" dirty="0"/>
              <a:t>Generation per capita decreased by 112 kg/person since 2010, disposal decreased by 216 kg/person</a:t>
            </a:r>
          </a:p>
          <a:p>
            <a:r>
              <a:rPr lang="en-US" sz="2000" dirty="0"/>
              <a:t>That is almost 600,000 tonnes per year</a:t>
            </a:r>
          </a:p>
          <a:p>
            <a:r>
              <a:rPr lang="en-US" sz="2000" dirty="0"/>
              <a:t>More than twice the total amount going to the incinerator</a:t>
            </a:r>
          </a:p>
          <a:p>
            <a:r>
              <a:rPr lang="en-US" sz="2000" dirty="0"/>
              <a:t>ZW implementation cost effective and accomplished with a fraction of the budget</a:t>
            </a:r>
          </a:p>
          <a:p>
            <a:r>
              <a:rPr lang="en-US" sz="2000" dirty="0"/>
              <a:t>Total generation increased by 261,712 t or 8% </a:t>
            </a:r>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E2D97B15-4AFD-E648-D343-338385BB8E91}"/>
              </a:ext>
            </a:extLst>
          </p:cNvPr>
          <p:cNvGraphicFramePr>
            <a:graphicFrameLocks/>
          </p:cNvGraphicFramePr>
          <p:nvPr>
            <p:extLst>
              <p:ext uri="{D42A27DB-BD31-4B8C-83A1-F6EECF244321}">
                <p14:modId xmlns:p14="http://schemas.microsoft.com/office/powerpoint/2010/main" val="3275957679"/>
              </p:ext>
            </p:extLst>
          </p:nvPr>
        </p:nvGraphicFramePr>
        <p:xfrm>
          <a:off x="189499" y="787114"/>
          <a:ext cx="5407002" cy="5283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913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E8E5-E6AD-8526-6A30-DC83443239FC}"/>
              </a:ext>
            </a:extLst>
          </p:cNvPr>
          <p:cNvSpPr>
            <a:spLocks noGrp="1"/>
          </p:cNvSpPr>
          <p:nvPr>
            <p:ph type="title"/>
          </p:nvPr>
        </p:nvSpPr>
        <p:spPr/>
        <p:txBody>
          <a:bodyPr/>
          <a:lstStyle/>
          <a:p>
            <a:r>
              <a:rPr lang="en-US" dirty="0"/>
              <a:t>Costs</a:t>
            </a:r>
          </a:p>
        </p:txBody>
      </p:sp>
      <p:graphicFrame>
        <p:nvGraphicFramePr>
          <p:cNvPr id="10" name="Content Placeholder 2">
            <a:extLst>
              <a:ext uri="{FF2B5EF4-FFF2-40B4-BE49-F238E27FC236}">
                <a16:creationId xmlns:a16="http://schemas.microsoft.com/office/drawing/2014/main" id="{EF020274-C24F-7704-2021-EF0BD48C9EE6}"/>
              </a:ext>
            </a:extLst>
          </p:cNvPr>
          <p:cNvGraphicFramePr>
            <a:graphicFrameLocks noGrp="1"/>
          </p:cNvGraphicFramePr>
          <p:nvPr>
            <p:ph idx="1"/>
          </p:nvPr>
        </p:nvGraphicFramePr>
        <p:xfrm>
          <a:off x="838200" y="5151955"/>
          <a:ext cx="10515600" cy="169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4">
            <a:extLst>
              <a:ext uri="{FF2B5EF4-FFF2-40B4-BE49-F238E27FC236}">
                <a16:creationId xmlns:a16="http://schemas.microsoft.com/office/drawing/2014/main" id="{0730FBA6-6180-BF74-B1D9-2E467BBFB8A9}"/>
              </a:ext>
            </a:extLst>
          </p:cNvPr>
          <p:cNvGraphicFramePr>
            <a:graphicFrameLocks noGrp="1"/>
          </p:cNvGraphicFramePr>
          <p:nvPr>
            <p:extLst>
              <p:ext uri="{D42A27DB-BD31-4B8C-83A1-F6EECF244321}">
                <p14:modId xmlns:p14="http://schemas.microsoft.com/office/powerpoint/2010/main" val="2592051340"/>
              </p:ext>
            </p:extLst>
          </p:nvPr>
        </p:nvGraphicFramePr>
        <p:xfrm>
          <a:off x="1230333" y="1368769"/>
          <a:ext cx="9291529" cy="3783186"/>
        </p:xfrm>
        <a:graphic>
          <a:graphicData uri="http://schemas.openxmlformats.org/drawingml/2006/table">
            <a:tbl>
              <a:tblPr firstRow="1" bandRow="1">
                <a:tableStyleId>{5C22544A-7EE6-4342-B048-85BDC9FD1C3A}</a:tableStyleId>
              </a:tblPr>
              <a:tblGrid>
                <a:gridCol w="2680292">
                  <a:extLst>
                    <a:ext uri="{9D8B030D-6E8A-4147-A177-3AD203B41FA5}">
                      <a16:colId xmlns:a16="http://schemas.microsoft.com/office/drawing/2014/main" val="1495925378"/>
                    </a:ext>
                  </a:extLst>
                </a:gridCol>
                <a:gridCol w="2269509">
                  <a:extLst>
                    <a:ext uri="{9D8B030D-6E8A-4147-A177-3AD203B41FA5}">
                      <a16:colId xmlns:a16="http://schemas.microsoft.com/office/drawing/2014/main" val="408000762"/>
                    </a:ext>
                  </a:extLst>
                </a:gridCol>
                <a:gridCol w="1988876">
                  <a:extLst>
                    <a:ext uri="{9D8B030D-6E8A-4147-A177-3AD203B41FA5}">
                      <a16:colId xmlns:a16="http://schemas.microsoft.com/office/drawing/2014/main" val="2978115185"/>
                    </a:ext>
                  </a:extLst>
                </a:gridCol>
                <a:gridCol w="2352852">
                  <a:extLst>
                    <a:ext uri="{9D8B030D-6E8A-4147-A177-3AD203B41FA5}">
                      <a16:colId xmlns:a16="http://schemas.microsoft.com/office/drawing/2014/main" val="2022161009"/>
                    </a:ext>
                  </a:extLst>
                </a:gridCol>
              </a:tblGrid>
              <a:tr h="670394">
                <a:tc>
                  <a:txBody>
                    <a:bodyPr/>
                    <a:lstStyle/>
                    <a:p>
                      <a:r>
                        <a:rPr lang="en-US" dirty="0"/>
                        <a:t>Costs</a:t>
                      </a:r>
                    </a:p>
                  </a:txBody>
                  <a:tcPr/>
                </a:tc>
                <a:tc>
                  <a:txBody>
                    <a:bodyPr/>
                    <a:lstStyle/>
                    <a:p>
                      <a:r>
                        <a:rPr lang="en-US" dirty="0"/>
                        <a:t>Incinerator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Landfills</a:t>
                      </a:r>
                    </a:p>
                    <a:p>
                      <a:endParaRPr lang="en-US" dirty="0"/>
                    </a:p>
                  </a:txBody>
                  <a:tcPr/>
                </a:tc>
                <a:tc>
                  <a:txBody>
                    <a:bodyPr/>
                    <a:lstStyle/>
                    <a:p>
                      <a:r>
                        <a:rPr lang="en-US" dirty="0"/>
                        <a:t>Zero Waste</a:t>
                      </a:r>
                    </a:p>
                    <a:p>
                      <a:r>
                        <a:rPr lang="en-US" dirty="0"/>
                        <a:t>-Not wasting</a:t>
                      </a:r>
                    </a:p>
                  </a:txBody>
                  <a:tcPr/>
                </a:tc>
                <a:extLst>
                  <a:ext uri="{0D108BD9-81ED-4DB2-BD59-A6C34878D82A}">
                    <a16:rowId xmlns:a16="http://schemas.microsoft.com/office/drawing/2014/main" val="1505656450"/>
                  </a:ext>
                </a:extLst>
              </a:tr>
              <a:tr h="670394">
                <a:tc>
                  <a:txBody>
                    <a:bodyPr/>
                    <a:lstStyle/>
                    <a:p>
                      <a:r>
                        <a:rPr lang="en-US" dirty="0"/>
                        <a:t>Operating Costs /t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$96.64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$47.97</a:t>
                      </a:r>
                    </a:p>
                  </a:txBody>
                  <a:tcPr/>
                </a:tc>
                <a:tc>
                  <a:txBody>
                    <a:bodyPr/>
                    <a:lstStyle/>
                    <a:p>
                      <a:r>
                        <a:rPr lang="en-US" dirty="0"/>
                        <a:t>$6.84</a:t>
                      </a:r>
                    </a:p>
                  </a:txBody>
                  <a:tcPr/>
                </a:tc>
                <a:extLst>
                  <a:ext uri="{0D108BD9-81ED-4DB2-BD59-A6C34878D82A}">
                    <a16:rowId xmlns:a16="http://schemas.microsoft.com/office/drawing/2014/main" val="585733139"/>
                  </a:ext>
                </a:extLst>
              </a:tr>
              <a:tr h="670394">
                <a:tc>
                  <a:txBody>
                    <a:bodyPr/>
                    <a:lstStyle/>
                    <a:p>
                      <a:r>
                        <a:rPr lang="en-US" dirty="0"/>
                        <a:t>Operating </a:t>
                      </a:r>
                      <a:r>
                        <a:rPr lang="en-US"/>
                        <a:t>costs total (2020)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$24M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$33M</a:t>
                      </a:r>
                    </a:p>
                  </a:txBody>
                  <a:tcPr/>
                </a:tc>
                <a:tc>
                  <a:txBody>
                    <a:bodyPr/>
                    <a:lstStyle/>
                    <a:p>
                      <a:r>
                        <a:rPr lang="en-US" dirty="0"/>
                        <a:t>$4M</a:t>
                      </a:r>
                    </a:p>
                  </a:txBody>
                  <a:tcPr/>
                </a:tc>
                <a:extLst>
                  <a:ext uri="{0D108BD9-81ED-4DB2-BD59-A6C34878D82A}">
                    <a16:rowId xmlns:a16="http://schemas.microsoft.com/office/drawing/2014/main" val="1125422703"/>
                  </a:ext>
                </a:extLst>
              </a:tr>
              <a:tr h="383082">
                <a:tc>
                  <a:txBody>
                    <a:bodyPr/>
                    <a:lstStyle/>
                    <a:p>
                      <a:r>
                        <a:rPr lang="en-US" dirty="0"/>
                        <a:t>Capital (2010-2027)</a:t>
                      </a:r>
                    </a:p>
                  </a:txBody>
                  <a:tcPr/>
                </a:tc>
                <a:tc>
                  <a:txBody>
                    <a:bodyPr/>
                    <a:lstStyle/>
                    <a:p>
                      <a:r>
                        <a:rPr lang="en-US" dirty="0"/>
                        <a:t>$244M</a:t>
                      </a:r>
                    </a:p>
                  </a:txBody>
                  <a:tcPr/>
                </a:tc>
                <a:tc>
                  <a:txBody>
                    <a:bodyPr/>
                    <a:lstStyle/>
                    <a:p>
                      <a:r>
                        <a:rPr lang="en-US" dirty="0">
                          <a:solidFill>
                            <a:schemeClr val="accent2">
                              <a:lumMod val="75000"/>
                            </a:schemeClr>
                          </a:solidFill>
                        </a:rPr>
                        <a:t>$58M</a:t>
                      </a:r>
                    </a:p>
                  </a:txBody>
                  <a:tcPr/>
                </a:tc>
                <a:tc>
                  <a:txBody>
                    <a:bodyPr/>
                    <a:lstStyle/>
                    <a:p>
                      <a:r>
                        <a:rPr lang="en-US" dirty="0"/>
                        <a:t>0</a:t>
                      </a:r>
                    </a:p>
                  </a:txBody>
                  <a:tcPr/>
                </a:tc>
                <a:extLst>
                  <a:ext uri="{0D108BD9-81ED-4DB2-BD59-A6C34878D82A}">
                    <a16:rowId xmlns:a16="http://schemas.microsoft.com/office/drawing/2014/main" val="13923353"/>
                  </a:ext>
                </a:extLst>
              </a:tr>
              <a:tr h="326966">
                <a:tc>
                  <a:txBody>
                    <a:bodyPr/>
                    <a:lstStyle/>
                    <a:p>
                      <a:r>
                        <a:rPr lang="en-US" dirty="0"/>
                        <a:t>Proportion of Waste</a:t>
                      </a:r>
                    </a:p>
                  </a:txBody>
                  <a:tcPr/>
                </a:tc>
                <a:tc>
                  <a:txBody>
                    <a:bodyPr/>
                    <a:lstStyle/>
                    <a:p>
                      <a:r>
                        <a:rPr lang="en-US" dirty="0"/>
                        <a:t>1/5</a:t>
                      </a:r>
                    </a:p>
                  </a:txBody>
                  <a:tcPr/>
                </a:tc>
                <a:tc>
                  <a:txBody>
                    <a:bodyPr/>
                    <a:lstStyle/>
                    <a:p>
                      <a:r>
                        <a:rPr lang="en-US" dirty="0"/>
                        <a:t>4/5</a:t>
                      </a:r>
                    </a:p>
                  </a:txBody>
                  <a:tcPr/>
                </a:tc>
                <a:tc>
                  <a:txBody>
                    <a:bodyPr/>
                    <a:lstStyle/>
                    <a:p>
                      <a:r>
                        <a:rPr lang="en-US" dirty="0"/>
                        <a:t>Negative</a:t>
                      </a:r>
                    </a:p>
                  </a:txBody>
                  <a:tcPr/>
                </a:tc>
                <a:extLst>
                  <a:ext uri="{0D108BD9-81ED-4DB2-BD59-A6C34878D82A}">
                    <a16:rowId xmlns:a16="http://schemas.microsoft.com/office/drawing/2014/main" val="340612692"/>
                  </a:ext>
                </a:extLst>
              </a:tr>
              <a:tr h="383082">
                <a:tc>
                  <a:txBody>
                    <a:bodyPr/>
                    <a:lstStyle/>
                    <a:p>
                      <a:r>
                        <a:rPr lang="en-US" dirty="0"/>
                        <a:t>Tonnes</a:t>
                      </a:r>
                    </a:p>
                  </a:txBody>
                  <a:tcPr/>
                </a:tc>
                <a:tc>
                  <a:txBody>
                    <a:bodyPr/>
                    <a:lstStyle/>
                    <a:p>
                      <a:r>
                        <a:rPr lang="en-US" dirty="0"/>
                        <a:t>244,362</a:t>
                      </a:r>
                    </a:p>
                  </a:txBody>
                  <a:tcPr/>
                </a:tc>
                <a:tc>
                  <a:txBody>
                    <a:bodyPr/>
                    <a:lstStyle/>
                    <a:p>
                      <a:r>
                        <a:rPr lang="en-US" dirty="0"/>
                        <a:t>987,163</a:t>
                      </a:r>
                    </a:p>
                  </a:txBody>
                  <a:tcPr/>
                </a:tc>
                <a:tc>
                  <a:txBody>
                    <a:bodyPr/>
                    <a:lstStyle/>
                    <a:p>
                      <a:r>
                        <a:rPr lang="en-US" dirty="0"/>
                        <a:t>597,896 avoided</a:t>
                      </a:r>
                    </a:p>
                  </a:txBody>
                  <a:tcPr/>
                </a:tc>
                <a:extLst>
                  <a:ext uri="{0D108BD9-81ED-4DB2-BD59-A6C34878D82A}">
                    <a16:rowId xmlns:a16="http://schemas.microsoft.com/office/drawing/2014/main" val="2044634485"/>
                  </a:ext>
                </a:extLst>
              </a:tr>
              <a:tr h="383082">
                <a:tc>
                  <a:txBody>
                    <a:bodyPr/>
                    <a:lstStyle/>
                    <a:p>
                      <a:r>
                        <a:rPr lang="en-US" dirty="0"/>
                        <a:t>Savings as waste not created</a:t>
                      </a:r>
                    </a:p>
                  </a:txBody>
                  <a:tcPr/>
                </a:tc>
                <a:tc>
                  <a:txBody>
                    <a:bodyPr/>
                    <a:lstStyle/>
                    <a:p>
                      <a:endParaRPr lang="en-US" dirty="0"/>
                    </a:p>
                  </a:txBody>
                  <a:tcPr/>
                </a:tc>
                <a:tc>
                  <a:txBody>
                    <a:bodyPr/>
                    <a:lstStyle/>
                    <a:p>
                      <a:endParaRPr lang="en-US" dirty="0"/>
                    </a:p>
                  </a:txBody>
                  <a:tcPr/>
                </a:tc>
                <a:tc>
                  <a:txBody>
                    <a:bodyPr/>
                    <a:lstStyle/>
                    <a:p>
                      <a:r>
                        <a:rPr lang="en-US" dirty="0"/>
                        <a:t>$54 M if incinerated</a:t>
                      </a:r>
                    </a:p>
                    <a:p>
                      <a:r>
                        <a:rPr lang="en-US" dirty="0"/>
                        <a:t>$25 M if landfilled</a:t>
                      </a:r>
                    </a:p>
                  </a:txBody>
                  <a:tcPr/>
                </a:tc>
                <a:extLst>
                  <a:ext uri="{0D108BD9-81ED-4DB2-BD59-A6C34878D82A}">
                    <a16:rowId xmlns:a16="http://schemas.microsoft.com/office/drawing/2014/main" val="2818433355"/>
                  </a:ext>
                </a:extLst>
              </a:tr>
            </a:tbl>
          </a:graphicData>
        </a:graphic>
      </p:graphicFrame>
    </p:spTree>
    <p:extLst>
      <p:ext uri="{BB962C8B-B14F-4D97-AF65-F5344CB8AC3E}">
        <p14:creationId xmlns:p14="http://schemas.microsoft.com/office/powerpoint/2010/main" val="407603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37C6E-AE9C-ACE8-2DC6-1E03452CFB73}"/>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400" kern="1200">
                <a:solidFill>
                  <a:schemeClr val="tx1"/>
                </a:solidFill>
                <a:latin typeface="+mj-lt"/>
                <a:ea typeface="+mj-ea"/>
                <a:cs typeface="+mj-cs"/>
              </a:rPr>
              <a:t>Capital costs driven by WTE</a:t>
            </a:r>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8F1BA16-39B7-1F7F-5057-4B1D8AF510AF}"/>
              </a:ext>
            </a:extLst>
          </p:cNvPr>
          <p:cNvPicPr>
            <a:picLocks noGrp="1" noChangeAspect="1"/>
          </p:cNvPicPr>
          <p:nvPr>
            <p:ph idx="1"/>
          </p:nvPr>
        </p:nvPicPr>
        <p:blipFill>
          <a:blip r:embed="rId3"/>
          <a:stretch>
            <a:fillRect/>
          </a:stretch>
        </p:blipFill>
        <p:spPr>
          <a:xfrm>
            <a:off x="4438636" y="1712372"/>
            <a:ext cx="7412161" cy="3720458"/>
          </a:xfrm>
          <a:prstGeom prst="rect">
            <a:avLst/>
          </a:prstGeom>
        </p:spPr>
      </p:pic>
      <p:sp>
        <p:nvSpPr>
          <p:cNvPr id="3" name="TextBox 2">
            <a:extLst>
              <a:ext uri="{FF2B5EF4-FFF2-40B4-BE49-F238E27FC236}">
                <a16:creationId xmlns:a16="http://schemas.microsoft.com/office/drawing/2014/main" id="{638B59EC-EDA8-6AD7-01BE-3582590BAAA0}"/>
              </a:ext>
            </a:extLst>
          </p:cNvPr>
          <p:cNvSpPr txBox="1"/>
          <p:nvPr/>
        </p:nvSpPr>
        <p:spPr>
          <a:xfrm>
            <a:off x="9168786" y="470992"/>
            <a:ext cx="2883293" cy="810261"/>
          </a:xfrm>
          <a:prstGeom prst="rect">
            <a:avLst/>
          </a:prstGeom>
        </p:spPr>
        <p:txBody>
          <a:bodyPr vert="horz" lIns="91440" tIns="45720" rIns="91440" bIns="45720" rtlCol="0" anchor="t">
            <a:noAutofit/>
          </a:bodyPr>
          <a:lstStyle/>
          <a:p>
            <a:pPr>
              <a:lnSpc>
                <a:spcPct val="90000"/>
              </a:lnSpc>
              <a:spcAft>
                <a:spcPts val="600"/>
              </a:spcAft>
            </a:pPr>
            <a:r>
              <a:rPr lang="en-US" sz="4400" dirty="0">
                <a:solidFill>
                  <a:srgbClr val="FF0000"/>
                </a:solidFill>
              </a:rPr>
              <a:t>+ $92.9M since July</a:t>
            </a:r>
            <a:endParaRPr lang="en-US" sz="4400">
              <a:cs typeface="Calibri"/>
            </a:endParaRPr>
          </a:p>
        </p:txBody>
      </p:sp>
    </p:spTree>
    <p:extLst>
      <p:ext uri="{BB962C8B-B14F-4D97-AF65-F5344CB8AC3E}">
        <p14:creationId xmlns:p14="http://schemas.microsoft.com/office/powerpoint/2010/main" val="175644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57A0D0-931E-987A-6195-352F807CB5E0}"/>
              </a:ext>
            </a:extLst>
          </p:cNvPr>
          <p:cNvSpPr>
            <a:spLocks noGrp="1"/>
          </p:cNvSpPr>
          <p:nvPr>
            <p:ph type="title"/>
          </p:nvPr>
        </p:nvSpPr>
        <p:spPr>
          <a:xfrm>
            <a:off x="838200" y="557188"/>
            <a:ext cx="10515600" cy="1133499"/>
          </a:xfrm>
        </p:spPr>
        <p:txBody>
          <a:bodyPr>
            <a:normAutofit/>
          </a:bodyPr>
          <a:lstStyle/>
          <a:p>
            <a:pPr algn="ctr"/>
            <a:r>
              <a:rPr lang="en-US" sz="5200"/>
              <a:t>Costs over time</a:t>
            </a:r>
          </a:p>
        </p:txBody>
      </p:sp>
      <p:graphicFrame>
        <p:nvGraphicFramePr>
          <p:cNvPr id="37" name="Content Placeholder 2">
            <a:extLst>
              <a:ext uri="{FF2B5EF4-FFF2-40B4-BE49-F238E27FC236}">
                <a16:creationId xmlns:a16="http://schemas.microsoft.com/office/drawing/2014/main" id="{C44D8BD5-642B-5AA0-C10B-2963B8535DA7}"/>
              </a:ext>
            </a:extLst>
          </p:cNvPr>
          <p:cNvGraphicFramePr>
            <a:graphicFrameLocks noGrp="1"/>
          </p:cNvGraphicFramePr>
          <p:nvPr>
            <p:ph idx="1"/>
            <p:extLst>
              <p:ext uri="{D42A27DB-BD31-4B8C-83A1-F6EECF244321}">
                <p14:modId xmlns:p14="http://schemas.microsoft.com/office/powerpoint/2010/main" val="13805643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448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F658-BC6C-D974-E83F-EB185EB91B4F}"/>
              </a:ext>
            </a:extLst>
          </p:cNvPr>
          <p:cNvSpPr>
            <a:spLocks noGrp="1"/>
          </p:cNvSpPr>
          <p:nvPr>
            <p:ph type="title"/>
          </p:nvPr>
        </p:nvSpPr>
        <p:spPr/>
        <p:txBody>
          <a:bodyPr/>
          <a:lstStyle/>
          <a:p>
            <a:r>
              <a:rPr lang="en-US" dirty="0"/>
              <a:t>Energy added</a:t>
            </a:r>
          </a:p>
        </p:txBody>
      </p:sp>
      <p:graphicFrame>
        <p:nvGraphicFramePr>
          <p:cNvPr id="5" name="Content Placeholder 2">
            <a:extLst>
              <a:ext uri="{FF2B5EF4-FFF2-40B4-BE49-F238E27FC236}">
                <a16:creationId xmlns:a16="http://schemas.microsoft.com/office/drawing/2014/main" id="{30BF5050-526E-DC1D-2496-963A1FA1C01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5006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A28C82-EFBD-4D9A-CB68-1D00F347FF9F}"/>
              </a:ext>
            </a:extLst>
          </p:cNvPr>
          <p:cNvSpPr>
            <a:spLocks noGrp="1"/>
          </p:cNvSpPr>
          <p:nvPr>
            <p:ph type="title"/>
          </p:nvPr>
        </p:nvSpPr>
        <p:spPr>
          <a:xfrm>
            <a:off x="635000" y="640823"/>
            <a:ext cx="3418659" cy="5583148"/>
          </a:xfrm>
        </p:spPr>
        <p:txBody>
          <a:bodyPr anchor="ctr">
            <a:normAutofit/>
          </a:bodyPr>
          <a:lstStyle/>
          <a:p>
            <a:r>
              <a:rPr lang="en-US" sz="5400"/>
              <a:t>Energy Out</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05B739D-9D03-CDA4-15C3-9A745A55BC4D}"/>
              </a:ext>
            </a:extLst>
          </p:cNvPr>
          <p:cNvGraphicFramePr>
            <a:graphicFrameLocks noGrp="1"/>
          </p:cNvGraphicFramePr>
          <p:nvPr>
            <p:ph idx="1"/>
            <p:extLst>
              <p:ext uri="{D42A27DB-BD31-4B8C-83A1-F6EECF244321}">
                <p14:modId xmlns:p14="http://schemas.microsoft.com/office/powerpoint/2010/main" val="188256457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6029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1135</TotalTime>
  <Words>1522</Words>
  <Application>Microsoft Macintosh PowerPoint</Application>
  <PresentationFormat>Widescreen</PresentationFormat>
  <Paragraphs>214</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Helvetica Neue Light</vt:lpstr>
      <vt:lpstr>Office Theme</vt:lpstr>
      <vt:lpstr>PowerPoint Presentation</vt:lpstr>
      <vt:lpstr>Zero Waste</vt:lpstr>
      <vt:lpstr>Outline</vt:lpstr>
      <vt:lpstr>What is working</vt:lpstr>
      <vt:lpstr>Costs</vt:lpstr>
      <vt:lpstr>Capital costs driven by WTE</vt:lpstr>
      <vt:lpstr>Costs over time</vt:lpstr>
      <vt:lpstr>Energy added</vt:lpstr>
      <vt:lpstr>Energy Out</vt:lpstr>
      <vt:lpstr>GHG Emissions by disposal </vt:lpstr>
      <vt:lpstr>GHG Emissions by energy</vt:lpstr>
      <vt:lpstr>Time to retire</vt:lpstr>
      <vt:lpstr>What is in the waste and does it have to be there?</vt:lpstr>
      <vt:lpstr>How is that waste still there?</vt:lpstr>
      <vt:lpstr>District Energy</vt:lpstr>
      <vt:lpstr>Risks</vt:lpstr>
      <vt:lpstr>Potential savings if shut down incinerator</vt:lpstr>
      <vt:lpstr>Helping Metro Vancouver to meet its goals</vt:lpstr>
      <vt:lpstr>Recommendations</vt:lpstr>
      <vt:lpstr>Ths, q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Maxwell</dc:creator>
  <cp:lastModifiedBy>Sue Maxwell</cp:lastModifiedBy>
  <cp:revision>288</cp:revision>
  <dcterms:created xsi:type="dcterms:W3CDTF">2023-08-07T20:27:59Z</dcterms:created>
  <dcterms:modified xsi:type="dcterms:W3CDTF">2023-11-29T00:39:54Z</dcterms:modified>
</cp:coreProperties>
</file>