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65" r:id="rId4"/>
    <p:sldId id="258" r:id="rId5"/>
    <p:sldId id="259" r:id="rId6"/>
    <p:sldId id="263" r:id="rId7"/>
    <p:sldId id="267" r:id="rId8"/>
    <p:sldId id="266" r:id="rId9"/>
    <p:sldId id="260"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88376"/>
  </p:normalViewPr>
  <p:slideViewPr>
    <p:cSldViewPr snapToGrid="0" snapToObjects="1">
      <p:cViewPr varScale="1">
        <p:scale>
          <a:sx n="95" d="100"/>
          <a:sy n="95" d="100"/>
        </p:scale>
        <p:origin x="5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7F102C-8534-4F42-AB30-52F9988D529E}" type="datetimeFigureOut">
              <a:rPr lang="en-US" smtClean="0"/>
              <a:t>8/12/20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7D312A-DDA5-234B-AC73-E07856729F08}" type="slidenum">
              <a:rPr lang="en-US" smtClean="0"/>
              <a:t>‹#›</a:t>
            </a:fld>
            <a:endParaRPr lang="en-US"/>
          </a:p>
        </p:txBody>
      </p:sp>
    </p:spTree>
    <p:extLst>
      <p:ext uri="{BB962C8B-B14F-4D97-AF65-F5344CB8AC3E}">
        <p14:creationId xmlns:p14="http://schemas.microsoft.com/office/powerpoint/2010/main" val="80467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Design principle, target, emulate nature by cycling materials as resources</a:t>
            </a:r>
          </a:p>
        </p:txBody>
      </p:sp>
      <p:sp>
        <p:nvSpPr>
          <p:cNvPr id="4" name="Slide Number Placeholder 3"/>
          <p:cNvSpPr>
            <a:spLocks noGrp="1"/>
          </p:cNvSpPr>
          <p:nvPr>
            <p:ph type="sldNum" sz="quarter" idx="5"/>
          </p:nvPr>
        </p:nvSpPr>
        <p:spPr/>
        <p:txBody>
          <a:bodyPr/>
          <a:lstStyle/>
          <a:p>
            <a:fld id="{D87D312A-DDA5-234B-AC73-E07856729F08}" type="slidenum">
              <a:rPr lang="en-US" smtClean="0"/>
              <a:t>2</a:t>
            </a:fld>
            <a:endParaRPr lang="en-US"/>
          </a:p>
        </p:txBody>
      </p:sp>
    </p:spTree>
    <p:extLst>
      <p:ext uri="{BB962C8B-B14F-4D97-AF65-F5344CB8AC3E}">
        <p14:creationId xmlns:p14="http://schemas.microsoft.com/office/powerpoint/2010/main" val="2410027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Graphic Sam </a:t>
            </a:r>
            <a:r>
              <a:rPr lang="en-US" dirty="0" err="1"/>
              <a:t>Bradd</a:t>
            </a:r>
            <a:r>
              <a:rPr lang="en-US" dirty="0"/>
              <a:t>, CCPA</a:t>
            </a:r>
          </a:p>
        </p:txBody>
      </p:sp>
      <p:sp>
        <p:nvSpPr>
          <p:cNvPr id="4" name="Slide Number Placeholder 3"/>
          <p:cNvSpPr>
            <a:spLocks noGrp="1"/>
          </p:cNvSpPr>
          <p:nvPr>
            <p:ph type="sldNum" sz="quarter" idx="5"/>
          </p:nvPr>
        </p:nvSpPr>
        <p:spPr/>
        <p:txBody>
          <a:bodyPr/>
          <a:lstStyle/>
          <a:p>
            <a:fld id="{D87D312A-DDA5-234B-AC73-E07856729F08}" type="slidenum">
              <a:rPr lang="en-US" smtClean="0"/>
              <a:t>3</a:t>
            </a:fld>
            <a:endParaRPr lang="en-US"/>
          </a:p>
        </p:txBody>
      </p:sp>
    </p:spTree>
    <p:extLst>
      <p:ext uri="{BB962C8B-B14F-4D97-AF65-F5344CB8AC3E}">
        <p14:creationId xmlns:p14="http://schemas.microsoft.com/office/powerpoint/2010/main" val="27791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than one planets worth of space to produce resources and absorb wastes. Our current system comes with pollution, habitat and species loss and a host of other impacts.</a:t>
            </a:r>
          </a:p>
        </p:txBody>
      </p:sp>
      <p:sp>
        <p:nvSpPr>
          <p:cNvPr id="4" name="Slide Number Placeholder 3"/>
          <p:cNvSpPr>
            <a:spLocks noGrp="1"/>
          </p:cNvSpPr>
          <p:nvPr>
            <p:ph type="sldNum" sz="quarter" idx="5"/>
          </p:nvPr>
        </p:nvSpPr>
        <p:spPr/>
        <p:txBody>
          <a:bodyPr/>
          <a:lstStyle/>
          <a:p>
            <a:fld id="{D87D312A-DDA5-234B-AC73-E07856729F08}" type="slidenum">
              <a:rPr lang="en-US" smtClean="0"/>
              <a:t>4</a:t>
            </a:fld>
            <a:endParaRPr lang="en-US"/>
          </a:p>
        </p:txBody>
      </p:sp>
    </p:spTree>
    <p:extLst>
      <p:ext uri="{BB962C8B-B14F-4D97-AF65-F5344CB8AC3E}">
        <p14:creationId xmlns:p14="http://schemas.microsoft.com/office/powerpoint/2010/main" val="143733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Energy –Metro Van 2007; WTE LCA –MOE Draft ZW Business Case, 2011 Stante4c Report to BC MOE</a:t>
            </a:r>
          </a:p>
          <a:p>
            <a:endParaRPr lang="en-US" dirty="0"/>
          </a:p>
        </p:txBody>
      </p:sp>
      <p:sp>
        <p:nvSpPr>
          <p:cNvPr id="4" name="Slide Number Placeholder 3"/>
          <p:cNvSpPr>
            <a:spLocks noGrp="1"/>
          </p:cNvSpPr>
          <p:nvPr>
            <p:ph type="sldNum" sz="quarter" idx="5"/>
          </p:nvPr>
        </p:nvSpPr>
        <p:spPr/>
        <p:txBody>
          <a:bodyPr/>
          <a:lstStyle/>
          <a:p>
            <a:fld id="{D87D312A-DDA5-234B-AC73-E07856729F08}" type="slidenum">
              <a:rPr lang="en-US" smtClean="0"/>
              <a:t>5</a:t>
            </a:fld>
            <a:endParaRPr lang="en-US"/>
          </a:p>
        </p:txBody>
      </p:sp>
    </p:spTree>
    <p:extLst>
      <p:ext uri="{BB962C8B-B14F-4D97-AF65-F5344CB8AC3E}">
        <p14:creationId xmlns:p14="http://schemas.microsoft.com/office/powerpoint/2010/main" val="1439001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MOECCS Information Sheet Waste to Energy and Solid Waste Management Plans (Nov 2018)</a:t>
            </a:r>
          </a:p>
        </p:txBody>
      </p:sp>
      <p:sp>
        <p:nvSpPr>
          <p:cNvPr id="4" name="Slide Number Placeholder 3"/>
          <p:cNvSpPr>
            <a:spLocks noGrp="1"/>
          </p:cNvSpPr>
          <p:nvPr>
            <p:ph type="sldNum" sz="quarter" idx="5"/>
          </p:nvPr>
        </p:nvSpPr>
        <p:spPr/>
        <p:txBody>
          <a:bodyPr/>
          <a:lstStyle/>
          <a:p>
            <a:fld id="{D87D312A-DDA5-234B-AC73-E07856729F08}" type="slidenum">
              <a:rPr lang="en-US" smtClean="0"/>
              <a:t>6</a:t>
            </a:fld>
            <a:endParaRPr lang="en-US"/>
          </a:p>
        </p:txBody>
      </p:sp>
    </p:spTree>
    <p:extLst>
      <p:ext uri="{BB962C8B-B14F-4D97-AF65-F5344CB8AC3E}">
        <p14:creationId xmlns:p14="http://schemas.microsoft.com/office/powerpoint/2010/main" val="953496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D312A-DDA5-234B-AC73-E07856729F08}" type="slidenum">
              <a:rPr lang="en-US" smtClean="0"/>
              <a:t>8</a:t>
            </a:fld>
            <a:endParaRPr lang="en-US"/>
          </a:p>
        </p:txBody>
      </p:sp>
    </p:spTree>
    <p:extLst>
      <p:ext uri="{BB962C8B-B14F-4D97-AF65-F5344CB8AC3E}">
        <p14:creationId xmlns:p14="http://schemas.microsoft.com/office/powerpoint/2010/main" val="2975700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8/12/20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8/12/20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F9614-7F36-204D-8528-D2CEA8ADDFFF}"/>
              </a:ext>
            </a:extLst>
          </p:cNvPr>
          <p:cNvSpPr>
            <a:spLocks noGrp="1"/>
          </p:cNvSpPr>
          <p:nvPr>
            <p:ph type="ctrTitle"/>
          </p:nvPr>
        </p:nvSpPr>
        <p:spPr/>
        <p:txBody>
          <a:bodyPr/>
          <a:lstStyle/>
          <a:p>
            <a:r>
              <a:rPr lang="en-US" dirty="0"/>
              <a:t>Zero Waste BC</a:t>
            </a:r>
          </a:p>
        </p:txBody>
      </p:sp>
      <p:sp>
        <p:nvSpPr>
          <p:cNvPr id="3" name="Subtitle 2">
            <a:extLst>
              <a:ext uri="{FF2B5EF4-FFF2-40B4-BE49-F238E27FC236}">
                <a16:creationId xmlns:a16="http://schemas.microsoft.com/office/drawing/2014/main" id="{94E7F57A-2581-F248-9F6F-E72A5BF52789}"/>
              </a:ext>
            </a:extLst>
          </p:cNvPr>
          <p:cNvSpPr>
            <a:spLocks noGrp="1"/>
          </p:cNvSpPr>
          <p:nvPr>
            <p:ph type="subTitle" idx="1"/>
          </p:nvPr>
        </p:nvSpPr>
        <p:spPr/>
        <p:txBody>
          <a:bodyPr>
            <a:normAutofit lnSpcReduction="10000"/>
          </a:bodyPr>
          <a:lstStyle/>
          <a:p>
            <a:r>
              <a:rPr lang="en-US" dirty="0"/>
              <a:t>Why Zero Waste is a suitable direction for Kitimat</a:t>
            </a:r>
          </a:p>
          <a:p>
            <a:r>
              <a:rPr lang="en-US" dirty="0"/>
              <a:t>District of Kitimat –Mayor and Council</a:t>
            </a:r>
          </a:p>
          <a:p>
            <a:r>
              <a:rPr lang="en-US" dirty="0"/>
              <a:t>August 17, 2020</a:t>
            </a:r>
          </a:p>
        </p:txBody>
      </p:sp>
      <p:pic>
        <p:nvPicPr>
          <p:cNvPr id="6" name="Picture 5">
            <a:extLst>
              <a:ext uri="{FF2B5EF4-FFF2-40B4-BE49-F238E27FC236}">
                <a16:creationId xmlns:a16="http://schemas.microsoft.com/office/drawing/2014/main" id="{40290A3B-19B0-FD4F-BF3B-48DEC6C230F5}"/>
              </a:ext>
            </a:extLst>
          </p:cNvPr>
          <p:cNvPicPr>
            <a:picLocks noChangeAspect="1"/>
          </p:cNvPicPr>
          <p:nvPr/>
        </p:nvPicPr>
        <p:blipFill>
          <a:blip r:embed="rId2"/>
          <a:stretch>
            <a:fillRect/>
          </a:stretch>
        </p:blipFill>
        <p:spPr>
          <a:xfrm>
            <a:off x="1161078" y="278486"/>
            <a:ext cx="2590800" cy="1168400"/>
          </a:xfrm>
          <a:prstGeom prst="rect">
            <a:avLst/>
          </a:prstGeom>
        </p:spPr>
      </p:pic>
    </p:spTree>
    <p:extLst>
      <p:ext uri="{BB962C8B-B14F-4D97-AF65-F5344CB8AC3E}">
        <p14:creationId xmlns:p14="http://schemas.microsoft.com/office/powerpoint/2010/main" val="4131033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C493BC-4B57-D14B-9A9A-85370A1D7FBD}"/>
              </a:ext>
            </a:extLst>
          </p:cNvPr>
          <p:cNvSpPr>
            <a:spLocks noGrp="1"/>
          </p:cNvSpPr>
          <p:nvPr>
            <p:ph type="ctrTitle"/>
          </p:nvPr>
        </p:nvSpPr>
        <p:spPr/>
        <p:txBody>
          <a:bodyPr/>
          <a:lstStyle/>
          <a:p>
            <a:r>
              <a:rPr lang="en-US" dirty="0"/>
              <a:t>Thank you</a:t>
            </a:r>
          </a:p>
        </p:txBody>
      </p:sp>
      <p:sp>
        <p:nvSpPr>
          <p:cNvPr id="5" name="Subtitle 4">
            <a:extLst>
              <a:ext uri="{FF2B5EF4-FFF2-40B4-BE49-F238E27FC236}">
                <a16:creationId xmlns:a16="http://schemas.microsoft.com/office/drawing/2014/main" id="{B21510A5-77B9-8F46-919D-C4D470980AA5}"/>
              </a:ext>
            </a:extLst>
          </p:cNvPr>
          <p:cNvSpPr>
            <a:spLocks noGrp="1"/>
          </p:cNvSpPr>
          <p:nvPr>
            <p:ph type="subTitle" idx="1"/>
          </p:nvPr>
        </p:nvSpPr>
        <p:spPr/>
        <p:txBody>
          <a:bodyPr>
            <a:normAutofit lnSpcReduction="10000"/>
          </a:bodyPr>
          <a:lstStyle/>
          <a:p>
            <a:r>
              <a:rPr lang="en-US" dirty="0"/>
              <a:t>Sue Maxwell</a:t>
            </a:r>
          </a:p>
          <a:p>
            <a:r>
              <a:rPr lang="en-US" dirty="0"/>
              <a:t>Zero Waste BC</a:t>
            </a:r>
          </a:p>
          <a:p>
            <a:r>
              <a:rPr lang="en-US" dirty="0" err="1"/>
              <a:t>susanmaxwell@shaw.ca</a:t>
            </a:r>
            <a:endParaRPr lang="en-US" dirty="0"/>
          </a:p>
        </p:txBody>
      </p:sp>
    </p:spTree>
    <p:extLst>
      <p:ext uri="{BB962C8B-B14F-4D97-AF65-F5344CB8AC3E}">
        <p14:creationId xmlns:p14="http://schemas.microsoft.com/office/powerpoint/2010/main" val="422269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721F-2BD2-3240-BCBD-6ECA26D940D4}"/>
              </a:ext>
            </a:extLst>
          </p:cNvPr>
          <p:cNvSpPr>
            <a:spLocks noGrp="1"/>
          </p:cNvSpPr>
          <p:nvPr>
            <p:ph type="title"/>
          </p:nvPr>
        </p:nvSpPr>
        <p:spPr/>
        <p:txBody>
          <a:bodyPr/>
          <a:lstStyle/>
          <a:p>
            <a:r>
              <a:rPr lang="en-US" dirty="0"/>
              <a:t>Zero Waste</a:t>
            </a:r>
          </a:p>
        </p:txBody>
      </p:sp>
      <p:sp>
        <p:nvSpPr>
          <p:cNvPr id="3" name="Content Placeholder 2">
            <a:extLst>
              <a:ext uri="{FF2B5EF4-FFF2-40B4-BE49-F238E27FC236}">
                <a16:creationId xmlns:a16="http://schemas.microsoft.com/office/drawing/2014/main" id="{202565BC-CB34-704E-BD87-D8F7B1B33E7B}"/>
              </a:ext>
            </a:extLst>
          </p:cNvPr>
          <p:cNvSpPr>
            <a:spLocks noGrp="1"/>
          </p:cNvSpPr>
          <p:nvPr>
            <p:ph idx="1"/>
          </p:nvPr>
        </p:nvSpPr>
        <p:spPr/>
        <p:txBody>
          <a:bodyPr/>
          <a:lstStyle/>
          <a:p>
            <a:r>
              <a:rPr lang="en-US" dirty="0"/>
              <a:t>The conservation of all resources by means of responsible production, consumption, reuse, and recovery of products, packaging, and materials without burning and with no discharges to land, water, or air that threaten the environment or human health.</a:t>
            </a:r>
          </a:p>
          <a:p>
            <a:pPr marL="0" indent="0">
              <a:buNone/>
            </a:pPr>
            <a:r>
              <a:rPr lang="en-US" dirty="0"/>
              <a:t>						2018, Zero Waste International Alliance, </a:t>
            </a:r>
            <a:r>
              <a:rPr lang="en-US" dirty="0" err="1"/>
              <a:t>www.zwia.org</a:t>
            </a:r>
            <a:endParaRPr lang="en-US" dirty="0"/>
          </a:p>
          <a:p>
            <a:endParaRPr lang="en-US" dirty="0"/>
          </a:p>
          <a:p>
            <a:endParaRPr lang="en-US" dirty="0"/>
          </a:p>
        </p:txBody>
      </p:sp>
    </p:spTree>
    <p:extLst>
      <p:ext uri="{BB962C8B-B14F-4D97-AF65-F5344CB8AC3E}">
        <p14:creationId xmlns:p14="http://schemas.microsoft.com/office/powerpoint/2010/main" val="1176106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ECAFB-AB2C-9C42-9AF1-0B05512064F3}"/>
              </a:ext>
            </a:extLst>
          </p:cNvPr>
          <p:cNvSpPr>
            <a:spLocks noGrp="1"/>
          </p:cNvSpPr>
          <p:nvPr>
            <p:ph type="title"/>
          </p:nvPr>
        </p:nvSpPr>
        <p:spPr/>
        <p:txBody>
          <a:bodyPr/>
          <a:lstStyle/>
          <a:p>
            <a:r>
              <a:rPr lang="en-US" dirty="0"/>
              <a:t>Zero Waste System</a:t>
            </a:r>
          </a:p>
        </p:txBody>
      </p:sp>
      <p:pic>
        <p:nvPicPr>
          <p:cNvPr id="4" name="Content Placeholder 7" descr="Screen Shot 2013-04-04 at 9.22.17 AM.png">
            <a:extLst>
              <a:ext uri="{FF2B5EF4-FFF2-40B4-BE49-F238E27FC236}">
                <a16:creationId xmlns:a16="http://schemas.microsoft.com/office/drawing/2014/main" id="{63A8EB78-C7E3-B442-A569-872F5B04E565}"/>
              </a:ext>
            </a:extLst>
          </p:cNvPr>
          <p:cNvPicPr>
            <a:picLocks noChangeAspect="1"/>
          </p:cNvPicPr>
          <p:nvPr/>
        </p:nvPicPr>
        <p:blipFill>
          <a:blip r:embed="rId3">
            <a:extLst>
              <a:ext uri="{28A0092B-C50C-407E-A947-70E740481C1C}">
                <a14:useLocalDpi xmlns:a14="http://schemas.microsoft.com/office/drawing/2010/main" val="0"/>
              </a:ext>
            </a:extLst>
          </a:blip>
          <a:srcRect l="-36854" r="-36854"/>
          <a:stretch>
            <a:fillRect/>
          </a:stretch>
        </p:blipFill>
        <p:spPr>
          <a:xfrm>
            <a:off x="0" y="1417637"/>
            <a:ext cx="8361493" cy="4830763"/>
          </a:xfrm>
          <a:prstGeom prst="rect">
            <a:avLst/>
          </a:prstGeom>
        </p:spPr>
      </p:pic>
    </p:spTree>
    <p:extLst>
      <p:ext uri="{BB962C8B-B14F-4D97-AF65-F5344CB8AC3E}">
        <p14:creationId xmlns:p14="http://schemas.microsoft.com/office/powerpoint/2010/main" val="309074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A61AF-4D8A-3742-8898-39C691F7C0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CEBC7F-27F1-6D42-9C8E-4C5BE024736A}"/>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9A04812E-40C7-C647-AB5A-D7C84CA8F374}"/>
              </a:ext>
            </a:extLst>
          </p:cNvPr>
          <p:cNvPicPr>
            <a:picLocks noChangeAspect="1"/>
          </p:cNvPicPr>
          <p:nvPr/>
        </p:nvPicPr>
        <p:blipFill>
          <a:blip r:embed="rId3"/>
          <a:stretch>
            <a:fillRect/>
          </a:stretch>
        </p:blipFill>
        <p:spPr>
          <a:xfrm>
            <a:off x="120004" y="0"/>
            <a:ext cx="11509404" cy="6858000"/>
          </a:xfrm>
          <a:prstGeom prst="rect">
            <a:avLst/>
          </a:prstGeom>
        </p:spPr>
      </p:pic>
    </p:spTree>
    <p:extLst>
      <p:ext uri="{BB962C8B-B14F-4D97-AF65-F5344CB8AC3E}">
        <p14:creationId xmlns:p14="http://schemas.microsoft.com/office/powerpoint/2010/main" val="2145782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A8D4-7D39-1040-ABA0-8FBA6B94996B}"/>
              </a:ext>
            </a:extLst>
          </p:cNvPr>
          <p:cNvSpPr>
            <a:spLocks noGrp="1"/>
          </p:cNvSpPr>
          <p:nvPr>
            <p:ph type="title"/>
          </p:nvPr>
        </p:nvSpPr>
        <p:spPr/>
        <p:txBody>
          <a:bodyPr/>
          <a:lstStyle/>
          <a:p>
            <a:r>
              <a:rPr lang="en-US" dirty="0"/>
              <a:t>Waste to Energy</a:t>
            </a:r>
          </a:p>
        </p:txBody>
      </p:sp>
      <p:sp>
        <p:nvSpPr>
          <p:cNvPr id="3" name="Content Placeholder 2">
            <a:extLst>
              <a:ext uri="{FF2B5EF4-FFF2-40B4-BE49-F238E27FC236}">
                <a16:creationId xmlns:a16="http://schemas.microsoft.com/office/drawing/2014/main" id="{B23B377D-26BB-9740-B3D4-DCE28CE7B40C}"/>
              </a:ext>
            </a:extLst>
          </p:cNvPr>
          <p:cNvSpPr>
            <a:spLocks noGrp="1"/>
          </p:cNvSpPr>
          <p:nvPr>
            <p:ph idx="1"/>
          </p:nvPr>
        </p:nvSpPr>
        <p:spPr>
          <a:xfrm>
            <a:off x="677334" y="1579822"/>
            <a:ext cx="8596668" cy="4229307"/>
          </a:xfrm>
        </p:spPr>
        <p:txBody>
          <a:bodyPr>
            <a:normAutofit lnSpcReduction="10000"/>
          </a:bodyPr>
          <a:lstStyle/>
          <a:p>
            <a:r>
              <a:rPr lang="en-US" dirty="0"/>
              <a:t>Expensive to build and run</a:t>
            </a:r>
          </a:p>
          <a:p>
            <a:r>
              <a:rPr lang="en-US" dirty="0"/>
              <a:t>Risk –many kinds are unproven at scale</a:t>
            </a:r>
          </a:p>
          <a:p>
            <a:r>
              <a:rPr lang="en-US" dirty="0"/>
              <a:t>Still wasting materials (energy components of waste: plastics, paper, organics)</a:t>
            </a:r>
          </a:p>
          <a:p>
            <a:r>
              <a:rPr lang="en-US" dirty="0"/>
              <a:t>Not a renewable energy</a:t>
            </a:r>
          </a:p>
          <a:p>
            <a:r>
              <a:rPr lang="en-US" dirty="0"/>
              <a:t>GHG emissions</a:t>
            </a:r>
          </a:p>
          <a:p>
            <a:r>
              <a:rPr lang="en-US" dirty="0"/>
              <a:t>Pollution –everything that goes in comes out, increasing requirements</a:t>
            </a:r>
          </a:p>
          <a:p>
            <a:r>
              <a:rPr lang="en-US" dirty="0"/>
              <a:t>Poor solution  –worse than landfilling and recycling and composting for human health, environmental health and GHGs </a:t>
            </a:r>
          </a:p>
          <a:p>
            <a:r>
              <a:rPr lang="en-US" dirty="0"/>
              <a:t>Locks into wasting</a:t>
            </a:r>
          </a:p>
          <a:p>
            <a:r>
              <a:rPr lang="en-US" dirty="0"/>
              <a:t>Still need landfills</a:t>
            </a:r>
          </a:p>
          <a:p>
            <a:r>
              <a:rPr lang="en-US" dirty="0"/>
              <a:t>Opportunity costs</a:t>
            </a:r>
          </a:p>
          <a:p>
            <a:endParaRPr lang="en-US" dirty="0"/>
          </a:p>
        </p:txBody>
      </p:sp>
    </p:spTree>
    <p:extLst>
      <p:ext uri="{BB962C8B-B14F-4D97-AF65-F5344CB8AC3E}">
        <p14:creationId xmlns:p14="http://schemas.microsoft.com/office/powerpoint/2010/main" val="2180926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3825A-AD42-C145-9FF1-C80F800CCC3C}"/>
              </a:ext>
            </a:extLst>
          </p:cNvPr>
          <p:cNvSpPr>
            <a:spLocks noGrp="1"/>
          </p:cNvSpPr>
          <p:nvPr>
            <p:ph type="title"/>
          </p:nvPr>
        </p:nvSpPr>
        <p:spPr/>
        <p:txBody>
          <a:bodyPr/>
          <a:lstStyle/>
          <a:p>
            <a:r>
              <a:rPr lang="en-US" dirty="0"/>
              <a:t>Provincial requirements -WTE</a:t>
            </a:r>
          </a:p>
        </p:txBody>
      </p:sp>
      <p:sp>
        <p:nvSpPr>
          <p:cNvPr id="3" name="Content Placeholder 2">
            <a:extLst>
              <a:ext uri="{FF2B5EF4-FFF2-40B4-BE49-F238E27FC236}">
                <a16:creationId xmlns:a16="http://schemas.microsoft.com/office/drawing/2014/main" id="{3E46A461-A599-A948-A0BC-6EE9010A90EC}"/>
              </a:ext>
            </a:extLst>
          </p:cNvPr>
          <p:cNvSpPr>
            <a:spLocks noGrp="1"/>
          </p:cNvSpPr>
          <p:nvPr>
            <p:ph idx="1"/>
          </p:nvPr>
        </p:nvSpPr>
        <p:spPr/>
        <p:txBody>
          <a:bodyPr/>
          <a:lstStyle/>
          <a:p>
            <a:r>
              <a:rPr lang="en-US" dirty="0"/>
              <a:t>Needs an amendment to the regional Solid Waste Management Plan</a:t>
            </a:r>
          </a:p>
          <a:p>
            <a:r>
              <a:rPr lang="en-US" dirty="0"/>
              <a:t>Must have goal and plan to reach 350 kg waste per capita or less (</a:t>
            </a:r>
            <a:r>
              <a:rPr lang="en-US" dirty="0" err="1"/>
              <a:t>DoK</a:t>
            </a:r>
            <a:r>
              <a:rPr lang="en-US" dirty="0"/>
              <a:t> &gt;740)</a:t>
            </a:r>
          </a:p>
          <a:p>
            <a:r>
              <a:rPr lang="en-US" dirty="0"/>
              <a:t>WTE is only considered after considering higher levels of the hierarchy and does not impede reduction, reuse or recycling</a:t>
            </a:r>
          </a:p>
          <a:p>
            <a:r>
              <a:rPr lang="en-US" dirty="0"/>
              <a:t>Must be able to achieve at least 60% energy efficiency (over a year)</a:t>
            </a:r>
          </a:p>
          <a:p>
            <a:r>
              <a:rPr lang="en-US" dirty="0"/>
              <a:t>Must have a technical assessment comparing options</a:t>
            </a:r>
          </a:p>
          <a:p>
            <a:r>
              <a:rPr lang="en-US" dirty="0"/>
              <a:t>Must be the best available technology</a:t>
            </a:r>
          </a:p>
          <a:p>
            <a:r>
              <a:rPr lang="en-US" dirty="0"/>
              <a:t>Must have clear solutions for ash, fly ash, byproducts</a:t>
            </a:r>
          </a:p>
          <a:p>
            <a:r>
              <a:rPr lang="en-US" dirty="0"/>
              <a:t>Must meet provincial emissions requirements</a:t>
            </a:r>
          </a:p>
        </p:txBody>
      </p:sp>
    </p:spTree>
    <p:extLst>
      <p:ext uri="{BB962C8B-B14F-4D97-AF65-F5344CB8AC3E}">
        <p14:creationId xmlns:p14="http://schemas.microsoft.com/office/powerpoint/2010/main" val="271416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777F-7418-7446-9491-D71CD538538F}"/>
              </a:ext>
            </a:extLst>
          </p:cNvPr>
          <p:cNvSpPr>
            <a:spLocks noGrp="1"/>
          </p:cNvSpPr>
          <p:nvPr>
            <p:ph type="title"/>
          </p:nvPr>
        </p:nvSpPr>
        <p:spPr/>
        <p:txBody>
          <a:bodyPr/>
          <a:lstStyle/>
          <a:p>
            <a:r>
              <a:rPr lang="en-US" dirty="0"/>
              <a:t>Questions to ask</a:t>
            </a:r>
          </a:p>
        </p:txBody>
      </p:sp>
      <p:sp>
        <p:nvSpPr>
          <p:cNvPr id="3" name="Content Placeholder 2">
            <a:extLst>
              <a:ext uri="{FF2B5EF4-FFF2-40B4-BE49-F238E27FC236}">
                <a16:creationId xmlns:a16="http://schemas.microsoft.com/office/drawing/2014/main" id="{702565C0-0151-9344-9EBD-637021BBCE94}"/>
              </a:ext>
            </a:extLst>
          </p:cNvPr>
          <p:cNvSpPr>
            <a:spLocks noGrp="1"/>
          </p:cNvSpPr>
          <p:nvPr>
            <p:ph idx="1"/>
          </p:nvPr>
        </p:nvSpPr>
        <p:spPr>
          <a:xfrm>
            <a:off x="677334" y="1728102"/>
            <a:ext cx="8596668" cy="4520298"/>
          </a:xfrm>
        </p:spPr>
        <p:txBody>
          <a:bodyPr>
            <a:normAutofit fontScale="92500" lnSpcReduction="10000"/>
          </a:bodyPr>
          <a:lstStyle/>
          <a:p>
            <a:r>
              <a:rPr lang="en-US" dirty="0"/>
              <a:t>What are total costs –building, maintaining and meeting new requirements?</a:t>
            </a:r>
          </a:p>
          <a:p>
            <a:r>
              <a:rPr lang="en-US" dirty="0"/>
              <a:t>Does the waste need to be pretreated or sorted?</a:t>
            </a:r>
          </a:p>
          <a:p>
            <a:r>
              <a:rPr lang="en-US" dirty="0"/>
              <a:t>What happens to every atom that goes in and where does it go? Where will heavy metals go?</a:t>
            </a:r>
          </a:p>
          <a:p>
            <a:r>
              <a:rPr lang="en-US" dirty="0"/>
              <a:t>What are the inputs? Water, energy, waste –how much and what kinds</a:t>
            </a:r>
          </a:p>
          <a:p>
            <a:r>
              <a:rPr lang="en-US" dirty="0"/>
              <a:t>What are the outputs? Gas, liquid, solids, </a:t>
            </a:r>
            <a:r>
              <a:rPr lang="en-US" dirty="0" err="1"/>
              <a:t>ash,etc</a:t>
            </a:r>
            <a:r>
              <a:rPr lang="en-US" dirty="0"/>
              <a:t>. and what is in them</a:t>
            </a:r>
          </a:p>
          <a:p>
            <a:r>
              <a:rPr lang="en-US" dirty="0"/>
              <a:t>What are the risks –safety, environment, financial, liability?</a:t>
            </a:r>
          </a:p>
          <a:p>
            <a:r>
              <a:rPr lang="en-US" dirty="0"/>
              <a:t>What regulations apply, what process is needed to meet them and who is responsible for doing that?</a:t>
            </a:r>
          </a:p>
          <a:p>
            <a:r>
              <a:rPr lang="en-US" dirty="0"/>
              <a:t>Are there working examples of the same systems elsewhere and can you talk to a local government representative (not an industry spokesperson)?</a:t>
            </a:r>
          </a:p>
          <a:p>
            <a:r>
              <a:rPr lang="en-US" dirty="0"/>
              <a:t>Does there need to be a guaranteed amount of waste?</a:t>
            </a:r>
          </a:p>
          <a:p>
            <a:r>
              <a:rPr lang="en-US" dirty="0"/>
              <a:t>What else could we accomplish with that amount of spending?</a:t>
            </a:r>
          </a:p>
        </p:txBody>
      </p:sp>
    </p:spTree>
    <p:extLst>
      <p:ext uri="{BB962C8B-B14F-4D97-AF65-F5344CB8AC3E}">
        <p14:creationId xmlns:p14="http://schemas.microsoft.com/office/powerpoint/2010/main" val="3751971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18D67-F3EC-1B48-AD83-E5B0151947A0}"/>
              </a:ext>
            </a:extLst>
          </p:cNvPr>
          <p:cNvSpPr>
            <a:spLocks noGrp="1"/>
          </p:cNvSpPr>
          <p:nvPr>
            <p:ph type="title"/>
          </p:nvPr>
        </p:nvSpPr>
        <p:spPr/>
        <p:txBody>
          <a:bodyPr/>
          <a:lstStyle/>
          <a:p>
            <a:r>
              <a:rPr lang="en-US" dirty="0"/>
              <a:t>Waste Composition</a:t>
            </a:r>
          </a:p>
        </p:txBody>
      </p:sp>
      <p:pic>
        <p:nvPicPr>
          <p:cNvPr id="5" name="Picture 4" descr="Description: Picture 1">
            <a:extLst>
              <a:ext uri="{FF2B5EF4-FFF2-40B4-BE49-F238E27FC236}">
                <a16:creationId xmlns:a16="http://schemas.microsoft.com/office/drawing/2014/main" id="{7C2CBE00-8B8F-4340-A419-FFC438AD1078}"/>
              </a:ext>
            </a:extLst>
          </p:cNvPr>
          <p:cNvPicPr/>
          <p:nvPr/>
        </p:nvPicPr>
        <p:blipFill rotWithShape="1">
          <a:blip r:embed="rId3" cstate="print"/>
          <a:srcRect b="1600"/>
          <a:stretch/>
        </p:blipFill>
        <p:spPr bwMode="auto">
          <a:xfrm>
            <a:off x="1513048" y="1270000"/>
            <a:ext cx="7571349" cy="5172487"/>
          </a:xfrm>
          <a:prstGeom prst="rect">
            <a:avLst/>
          </a:prstGeom>
          <a:noFill/>
          <a:ln w="9525">
            <a:noFill/>
            <a:miter lim="800000"/>
            <a:headEnd/>
            <a:tailEnd/>
          </a:ln>
        </p:spPr>
      </p:pic>
      <p:sp>
        <p:nvSpPr>
          <p:cNvPr id="7" name="Rectangle 2">
            <a:extLst>
              <a:ext uri="{FF2B5EF4-FFF2-40B4-BE49-F238E27FC236}">
                <a16:creationId xmlns:a16="http://schemas.microsoft.com/office/drawing/2014/main" id="{403410F1-718D-7B40-A6F4-4BA3B0862670}"/>
              </a:ext>
            </a:extLst>
          </p:cNvPr>
          <p:cNvSpPr>
            <a:spLocks noGrp="1" noChangeArrowheads="1"/>
          </p:cNvSpPr>
          <p:nvPr>
            <p:ph idx="1"/>
          </p:nvPr>
        </p:nvSpPr>
        <p:spPr>
          <a:xfrm>
            <a:off x="6610865" y="6084059"/>
            <a:ext cx="2003975" cy="357188"/>
          </a:xfrm>
        </p:spPr>
        <p:txBody>
          <a:bodyPr/>
          <a:lstStyle/>
          <a:p>
            <a:pPr eaLnBrk="1" hangingPunct="1">
              <a:buFontTx/>
              <a:buBlip>
                <a:blip r:embed="rId4"/>
              </a:buBlip>
            </a:pPr>
            <a:r>
              <a:rPr lang="en-US" sz="1400" dirty="0">
                <a:latin typeface="Helvetica Neue Light" charset="0"/>
                <a:ea typeface="ヒラギノ角ゴ ProN W3" charset="0"/>
                <a:cs typeface="ヒラギノ角ゴ ProN W3" charset="0"/>
              </a:rPr>
              <a:t>City of Vancouver</a:t>
            </a:r>
          </a:p>
        </p:txBody>
      </p:sp>
    </p:spTree>
    <p:extLst>
      <p:ext uri="{BB962C8B-B14F-4D97-AF65-F5344CB8AC3E}">
        <p14:creationId xmlns:p14="http://schemas.microsoft.com/office/powerpoint/2010/main" val="3544384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8295F-B83A-2E4E-85D5-9A2AF7B9C989}"/>
              </a:ext>
            </a:extLst>
          </p:cNvPr>
          <p:cNvSpPr>
            <a:spLocks noGrp="1"/>
          </p:cNvSpPr>
          <p:nvPr>
            <p:ph type="title"/>
          </p:nvPr>
        </p:nvSpPr>
        <p:spPr/>
        <p:txBody>
          <a:bodyPr/>
          <a:lstStyle/>
          <a:p>
            <a:r>
              <a:rPr lang="en-US" dirty="0"/>
              <a:t>Zero Waste Opportunities</a:t>
            </a:r>
          </a:p>
        </p:txBody>
      </p:sp>
      <p:sp>
        <p:nvSpPr>
          <p:cNvPr id="3" name="Content Placeholder 2">
            <a:extLst>
              <a:ext uri="{FF2B5EF4-FFF2-40B4-BE49-F238E27FC236}">
                <a16:creationId xmlns:a16="http://schemas.microsoft.com/office/drawing/2014/main" id="{6EF8CC60-934D-C046-8086-9AA4955A6FCF}"/>
              </a:ext>
            </a:extLst>
          </p:cNvPr>
          <p:cNvSpPr>
            <a:spLocks noGrp="1"/>
          </p:cNvSpPr>
          <p:nvPr>
            <p:ph idx="1"/>
          </p:nvPr>
        </p:nvSpPr>
        <p:spPr/>
        <p:txBody>
          <a:bodyPr/>
          <a:lstStyle/>
          <a:p>
            <a:r>
              <a:rPr lang="en-US" dirty="0"/>
              <a:t>Single Use Items</a:t>
            </a:r>
          </a:p>
          <a:p>
            <a:r>
              <a:rPr lang="en-US" dirty="0"/>
              <a:t>Curbside residential recycling</a:t>
            </a:r>
          </a:p>
          <a:p>
            <a:r>
              <a:rPr lang="en-US" dirty="0"/>
              <a:t>Organics collection and composting</a:t>
            </a:r>
          </a:p>
          <a:p>
            <a:r>
              <a:rPr lang="en-US" dirty="0"/>
              <a:t>Extended Producer Responsibility Programs </a:t>
            </a:r>
          </a:p>
          <a:p>
            <a:r>
              <a:rPr lang="en-US" dirty="0"/>
              <a:t>Provincial and Federal Plastics Initiatives</a:t>
            </a:r>
          </a:p>
          <a:p>
            <a:r>
              <a:rPr lang="en-US" dirty="0"/>
              <a:t>Climate Caucus –Zero Waste tools for local government</a:t>
            </a:r>
          </a:p>
          <a:p>
            <a:r>
              <a:rPr lang="en-US" dirty="0"/>
              <a:t>KUTE and working </a:t>
            </a:r>
            <a:r>
              <a:rPr lang="en-US"/>
              <a:t>with community</a:t>
            </a:r>
          </a:p>
          <a:p>
            <a:r>
              <a:rPr lang="en-US"/>
              <a:t>Landfill </a:t>
            </a:r>
            <a:r>
              <a:rPr lang="en-US" dirty="0"/>
              <a:t>space –an opportunity</a:t>
            </a:r>
          </a:p>
        </p:txBody>
      </p:sp>
      <p:pic>
        <p:nvPicPr>
          <p:cNvPr id="4" name="Content Placeholder 4">
            <a:extLst>
              <a:ext uri="{FF2B5EF4-FFF2-40B4-BE49-F238E27FC236}">
                <a16:creationId xmlns:a16="http://schemas.microsoft.com/office/drawing/2014/main" id="{E6E92D01-BC41-8F4E-9C79-D34BE348492B}"/>
              </a:ext>
            </a:extLst>
          </p:cNvPr>
          <p:cNvPicPr>
            <a:picLocks noChangeAspect="1"/>
          </p:cNvPicPr>
          <p:nvPr/>
        </p:nvPicPr>
        <p:blipFill>
          <a:blip r:embed="rId2"/>
          <a:stretch>
            <a:fillRect/>
          </a:stretch>
        </p:blipFill>
        <p:spPr>
          <a:xfrm>
            <a:off x="6799786" y="220202"/>
            <a:ext cx="5286963" cy="3880773"/>
          </a:xfrm>
          <a:prstGeom prst="rect">
            <a:avLst/>
          </a:prstGeom>
        </p:spPr>
      </p:pic>
    </p:spTree>
    <p:extLst>
      <p:ext uri="{BB962C8B-B14F-4D97-AF65-F5344CB8AC3E}">
        <p14:creationId xmlns:p14="http://schemas.microsoft.com/office/powerpoint/2010/main" val="31294700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94</TotalTime>
  <Words>572</Words>
  <Application>Microsoft Macintosh PowerPoint</Application>
  <PresentationFormat>Widescreen</PresentationFormat>
  <Paragraphs>65</Paragraphs>
  <Slides>10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Helvetica Neue Light</vt:lpstr>
      <vt:lpstr>Trebuchet MS</vt:lpstr>
      <vt:lpstr>Wingdings 3</vt:lpstr>
      <vt:lpstr>Facet</vt:lpstr>
      <vt:lpstr>Zero Waste BC</vt:lpstr>
      <vt:lpstr>Zero Waste</vt:lpstr>
      <vt:lpstr>Zero Waste System</vt:lpstr>
      <vt:lpstr>PowerPoint Presentation</vt:lpstr>
      <vt:lpstr>Waste to Energy</vt:lpstr>
      <vt:lpstr>Provincial requirements -WTE</vt:lpstr>
      <vt:lpstr>Questions to ask</vt:lpstr>
      <vt:lpstr>Waste Composition</vt:lpstr>
      <vt:lpstr>Zero Waste Opportunities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Zero Waste BC</dc:title>
  <dc:creator>Susan Maxwell</dc:creator>
  <cp:lastModifiedBy>Susan Maxwell</cp:lastModifiedBy>
  <cp:revision>12</cp:revision>
  <dcterms:created xsi:type="dcterms:W3CDTF">2020-08-12T22:08:46Z</dcterms:created>
  <dcterms:modified xsi:type="dcterms:W3CDTF">2020-08-12T23:51:29Z</dcterms:modified>
</cp:coreProperties>
</file>